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06" r:id="rId2"/>
    <p:sldId id="435" r:id="rId3"/>
    <p:sldId id="437" r:id="rId4"/>
    <p:sldId id="449" r:id="rId5"/>
    <p:sldId id="450" r:id="rId6"/>
    <p:sldId id="397" r:id="rId7"/>
    <p:sldId id="402" r:id="rId8"/>
    <p:sldId id="448" r:id="rId9"/>
    <p:sldId id="439" r:id="rId10"/>
    <p:sldId id="451" r:id="rId11"/>
    <p:sldId id="442" r:id="rId12"/>
    <p:sldId id="443" r:id="rId13"/>
    <p:sldId id="429" r:id="rId14"/>
    <p:sldId id="427" r:id="rId15"/>
    <p:sldId id="430" r:id="rId16"/>
    <p:sldId id="433" r:id="rId17"/>
    <p:sldId id="444" r:id="rId18"/>
    <p:sldId id="446" r:id="rId19"/>
    <p:sldId id="432" r:id="rId2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ce Jean Marie Quesnel" initials="BJMQ" lastIdx="12" clrIdx="0">
    <p:extLst/>
  </p:cmAuthor>
  <p:cmAuthor id="2" name="Tanguy De Bienassis" initials="TDB" lastIdx="5" clrIdx="1"/>
  <p:cmAuthor id="3" name="Scott Cantor" initials="SC" lastIdx="1" clrIdx="2"/>
  <p:cmAuthor id="4" name="Caroline Ott" initials="CO" lastIdx="1" clrIdx="3">
    <p:extLst/>
  </p:cmAuthor>
  <p:cmAuthor id="5" name="Caroline Ott" initials="CO [2]"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08EC0"/>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2" autoAdjust="0"/>
    <p:restoredTop sz="96187" autoAdjust="0"/>
  </p:normalViewPr>
  <p:slideViewPr>
    <p:cSldViewPr>
      <p:cViewPr varScale="1">
        <p:scale>
          <a:sx n="108" d="100"/>
          <a:sy n="108" d="100"/>
        </p:scale>
        <p:origin x="148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0"/>
    </p:cViewPr>
  </p:sorterViewPr>
  <p:notesViewPr>
    <p:cSldViewPr>
      <p:cViewPr varScale="1">
        <p:scale>
          <a:sx n="68" d="100"/>
          <a:sy n="68" d="100"/>
        </p:scale>
        <p:origin x="-282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wrap="square" lIns="94851" tIns="47425" rIns="94851" bIns="47425" numCol="1" anchor="t" anchorCtr="0" compatLnSpc="1">
            <a:prstTxWarp prst="textNoShape">
              <a:avLst/>
            </a:prstTxWarp>
          </a:bodyPr>
          <a:lstStyle>
            <a:lvl1pPr eaLnBrk="1" hangingPunct="1">
              <a:defRPr sz="1200" dirty="0" smtClean="0">
                <a:cs typeface="Arial" charset="0"/>
              </a:defRPr>
            </a:lvl1pPr>
          </a:lstStyle>
          <a:p>
            <a:pPr>
              <a:defRPr/>
            </a:pPr>
            <a:endParaRPr lang="en-US" altLang="en-US"/>
          </a:p>
        </p:txBody>
      </p:sp>
      <p:sp>
        <p:nvSpPr>
          <p:cNvPr id="3" name="Date Placeholder 2"/>
          <p:cNvSpPr>
            <a:spLocks noGrp="1"/>
          </p:cNvSpPr>
          <p:nvPr>
            <p:ph type="dt" sz="quarter" idx="1"/>
          </p:nvPr>
        </p:nvSpPr>
        <p:spPr>
          <a:xfrm>
            <a:off x="4142962" y="0"/>
            <a:ext cx="3170583" cy="480388"/>
          </a:xfrm>
          <a:prstGeom prst="rect">
            <a:avLst/>
          </a:prstGeom>
        </p:spPr>
        <p:txBody>
          <a:bodyPr vert="horz" wrap="square" lIns="94851" tIns="47425" rIns="94851" bIns="47425" numCol="1" anchor="t" anchorCtr="0" compatLnSpc="1">
            <a:prstTxWarp prst="textNoShape">
              <a:avLst/>
            </a:prstTxWarp>
          </a:bodyPr>
          <a:lstStyle>
            <a:lvl1pPr algn="r" eaLnBrk="1" hangingPunct="1">
              <a:defRPr sz="1200" smtClean="0">
                <a:cs typeface="Arial" charset="0"/>
              </a:defRPr>
            </a:lvl1pPr>
          </a:lstStyle>
          <a:p>
            <a:pPr>
              <a:defRPr/>
            </a:pPr>
            <a:fld id="{8FD9EFFF-237F-4477-9A1A-A22864E6DF24}" type="datetimeFigureOut">
              <a:rPr lang="en-US" altLang="en-US"/>
              <a:pPr>
                <a:defRPr/>
              </a:pPr>
              <a:t>10/28/2016</a:t>
            </a:fld>
            <a:endParaRPr lang="en-US" alt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wrap="square" lIns="94851" tIns="47425" rIns="94851" bIns="47425" numCol="1" anchor="b" anchorCtr="0" compatLnSpc="1">
            <a:prstTxWarp prst="textNoShape">
              <a:avLst/>
            </a:prstTxWarp>
          </a:bodyPr>
          <a:lstStyle>
            <a:lvl1pPr eaLnBrk="1" hangingPunct="1">
              <a:defRPr sz="1200" dirty="0" smtClean="0">
                <a:cs typeface="Arial" charset="0"/>
              </a:defRPr>
            </a:lvl1pPr>
          </a:lstStyle>
          <a:p>
            <a:pPr>
              <a:defRPr/>
            </a:pPr>
            <a:endParaRPr lang="en-US" alt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wrap="square" lIns="94851" tIns="47425" rIns="94851" bIns="47425" numCol="1" anchor="b" anchorCtr="0" compatLnSpc="1">
            <a:prstTxWarp prst="textNoShape">
              <a:avLst/>
            </a:prstTxWarp>
          </a:bodyPr>
          <a:lstStyle>
            <a:lvl1pPr algn="r" eaLnBrk="1" hangingPunct="1">
              <a:defRPr sz="1200"/>
            </a:lvl1pPr>
          </a:lstStyle>
          <a:p>
            <a:fld id="{CC66CAE4-05B0-4858-A3F9-59E20FCDB64E}" type="slidenum">
              <a:rPr lang="en-US" altLang="en-US"/>
              <a:pPr/>
              <a:t>‹#›</a:t>
            </a:fld>
            <a:endParaRPr lang="en-US" altLang="en-US"/>
          </a:p>
        </p:txBody>
      </p:sp>
    </p:spTree>
    <p:extLst>
      <p:ext uri="{BB962C8B-B14F-4D97-AF65-F5344CB8AC3E}">
        <p14:creationId xmlns:p14="http://schemas.microsoft.com/office/powerpoint/2010/main" val="2225216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wrap="square" lIns="94851" tIns="47425" rIns="94851" bIns="47425" numCol="1" anchor="t" anchorCtr="0" compatLnSpc="1">
            <a:prstTxWarp prst="textNoShape">
              <a:avLst/>
            </a:prstTxWarp>
          </a:bodyPr>
          <a:lstStyle>
            <a:lvl1pPr eaLnBrk="1" hangingPunct="1">
              <a:defRPr sz="1200" dirty="0" smtClean="0">
                <a:cs typeface="Arial" charset="0"/>
              </a:defRPr>
            </a:lvl1pPr>
          </a:lstStyle>
          <a:p>
            <a:pPr>
              <a:defRPr/>
            </a:pPr>
            <a:endParaRPr lang="en-US" altLang="en-US"/>
          </a:p>
        </p:txBody>
      </p:sp>
      <p:sp>
        <p:nvSpPr>
          <p:cNvPr id="3" name="Date Placeholder 2"/>
          <p:cNvSpPr>
            <a:spLocks noGrp="1"/>
          </p:cNvSpPr>
          <p:nvPr>
            <p:ph type="dt" idx="1"/>
          </p:nvPr>
        </p:nvSpPr>
        <p:spPr>
          <a:xfrm>
            <a:off x="4142962" y="0"/>
            <a:ext cx="3170583" cy="480388"/>
          </a:xfrm>
          <a:prstGeom prst="rect">
            <a:avLst/>
          </a:prstGeom>
        </p:spPr>
        <p:txBody>
          <a:bodyPr vert="horz" wrap="square" lIns="94851" tIns="47425" rIns="94851" bIns="47425" numCol="1" anchor="t" anchorCtr="0" compatLnSpc="1">
            <a:prstTxWarp prst="textNoShape">
              <a:avLst/>
            </a:prstTxWarp>
          </a:bodyPr>
          <a:lstStyle>
            <a:lvl1pPr algn="r" eaLnBrk="1" hangingPunct="1">
              <a:defRPr sz="1200" smtClean="0">
                <a:cs typeface="Arial" charset="0"/>
              </a:defRPr>
            </a:lvl1pPr>
          </a:lstStyle>
          <a:p>
            <a:pPr>
              <a:defRPr/>
            </a:pPr>
            <a:fld id="{69852851-5BF0-4BD2-AFF2-31349A22D67E}" type="datetimeFigureOut">
              <a:rPr lang="en-US" altLang="en-US"/>
              <a:pPr>
                <a:defRPr/>
              </a:pPr>
              <a:t>10/28/2016</a:t>
            </a:fld>
            <a:endParaRPr lang="en-US" alt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pPr lvl="0"/>
            <a:endParaRPr lang="en-US" noProof="0" dirty="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173"/>
            <a:ext cx="3170583" cy="480388"/>
          </a:xfrm>
          <a:prstGeom prst="rect">
            <a:avLst/>
          </a:prstGeom>
        </p:spPr>
        <p:txBody>
          <a:bodyPr vert="horz" wrap="square" lIns="94851" tIns="47425" rIns="94851" bIns="47425" numCol="1" anchor="b" anchorCtr="0" compatLnSpc="1">
            <a:prstTxWarp prst="textNoShape">
              <a:avLst/>
            </a:prstTxWarp>
          </a:bodyPr>
          <a:lstStyle>
            <a:lvl1pPr eaLnBrk="1" hangingPunct="1">
              <a:defRPr sz="1200" dirty="0" smtClean="0">
                <a:cs typeface="Arial" charset="0"/>
              </a:defRPr>
            </a:lvl1pPr>
          </a:lstStyle>
          <a:p>
            <a:pPr>
              <a:defRPr/>
            </a:pPr>
            <a:endParaRPr lang="en-US" alt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51" tIns="47425" rIns="94851" bIns="47425" numCol="1" anchor="b" anchorCtr="0" compatLnSpc="1">
            <a:prstTxWarp prst="textNoShape">
              <a:avLst/>
            </a:prstTxWarp>
          </a:bodyPr>
          <a:lstStyle>
            <a:lvl1pPr algn="r" eaLnBrk="1" hangingPunct="1">
              <a:defRPr sz="1200"/>
            </a:lvl1pPr>
          </a:lstStyle>
          <a:p>
            <a:fld id="{30B3B301-999D-43E9-B795-801066EFF640}" type="slidenum">
              <a:rPr lang="en-US" altLang="en-US"/>
              <a:pPr/>
              <a:t>‹#›</a:t>
            </a:fld>
            <a:endParaRPr lang="en-US" altLang="en-US"/>
          </a:p>
        </p:txBody>
      </p:sp>
    </p:spTree>
    <p:extLst>
      <p:ext uri="{BB962C8B-B14F-4D97-AF65-F5344CB8AC3E}">
        <p14:creationId xmlns:p14="http://schemas.microsoft.com/office/powerpoint/2010/main" val="213010210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xfrm>
            <a:off x="1179513"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de-DE" altLang="en-US" baseline="0" dirty="0" smtClean="0"/>
          </a:p>
        </p:txBody>
      </p:sp>
    </p:spTree>
    <p:extLst>
      <p:ext uri="{BB962C8B-B14F-4D97-AF65-F5344CB8AC3E}">
        <p14:creationId xmlns:p14="http://schemas.microsoft.com/office/powerpoint/2010/main" val="221365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10</a:t>
            </a:fld>
            <a:endParaRPr lang="en-US" altLang="en-US"/>
          </a:p>
        </p:txBody>
      </p:sp>
      <p:sp>
        <p:nvSpPr>
          <p:cNvPr id="5" name="Shape 100"/>
          <p:cNvSpPr txBox="1">
            <a:spLocks noGrp="1"/>
          </p:cNvSpPr>
          <p:nvPr>
            <p:ph type="body" idx="3"/>
          </p:nvPr>
        </p:nvSpPr>
        <p:spPr>
          <a:xfrm>
            <a:off x="701675" y="4343400"/>
            <a:ext cx="5607049" cy="4183063"/>
          </a:xfrm>
          <a:prstGeom prst="rect">
            <a:avLst/>
          </a:prstGeom>
          <a:noFill/>
          <a:ln>
            <a:noFill/>
          </a:ln>
        </p:spPr>
        <p:txBody>
          <a:bodyPr lIns="91425" tIns="45700" rIns="91425" bIns="45700" anchor="t" anchorCtr="0">
            <a:noAutofit/>
          </a:bodyPr>
          <a:lstStyle/>
          <a:p>
            <a:endParaRPr lang="en-US" baseline="0" dirty="0" smtClean="0"/>
          </a:p>
        </p:txBody>
      </p:sp>
    </p:spTree>
    <p:extLst>
      <p:ext uri="{BB962C8B-B14F-4D97-AF65-F5344CB8AC3E}">
        <p14:creationId xmlns:p14="http://schemas.microsoft.com/office/powerpoint/2010/main" val="337484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11</a:t>
            </a:fld>
            <a:endParaRPr lang="en-US" altLang="en-US"/>
          </a:p>
        </p:txBody>
      </p:sp>
      <p:sp>
        <p:nvSpPr>
          <p:cNvPr id="5" name="Shape 100"/>
          <p:cNvSpPr txBox="1">
            <a:spLocks noGrp="1"/>
          </p:cNvSpPr>
          <p:nvPr>
            <p:ph type="body" idx="3"/>
          </p:nvPr>
        </p:nvSpPr>
        <p:spPr>
          <a:xfrm>
            <a:off x="701675" y="4343400"/>
            <a:ext cx="5607049" cy="4183063"/>
          </a:xfrm>
          <a:prstGeom prst="rect">
            <a:avLst/>
          </a:prstGeom>
          <a:noFill/>
          <a:ln>
            <a:noFill/>
          </a:ln>
        </p:spPr>
        <p:txBody>
          <a:bodyPr lIns="91425" tIns="45700" rIns="91425" bIns="45700" anchor="t" anchorCtr="0">
            <a:noAutofit/>
          </a:bodyPr>
          <a:lstStyle/>
          <a:p>
            <a:endParaRPr lang="en-US" baseline="0" dirty="0" smtClean="0"/>
          </a:p>
        </p:txBody>
      </p:sp>
    </p:spTree>
    <p:extLst>
      <p:ext uri="{BB962C8B-B14F-4D97-AF65-F5344CB8AC3E}">
        <p14:creationId xmlns:p14="http://schemas.microsoft.com/office/powerpoint/2010/main" val="38691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12</a:t>
            </a:fld>
            <a:endParaRPr lang="en-US" altLang="en-US"/>
          </a:p>
        </p:txBody>
      </p:sp>
      <p:sp>
        <p:nvSpPr>
          <p:cNvPr id="5" name="Shape 100"/>
          <p:cNvSpPr txBox="1">
            <a:spLocks noGrp="1"/>
          </p:cNvSpPr>
          <p:nvPr>
            <p:ph type="body" idx="3"/>
          </p:nvPr>
        </p:nvSpPr>
        <p:spPr>
          <a:xfrm>
            <a:off x="701675" y="4343400"/>
            <a:ext cx="5607049" cy="4183063"/>
          </a:xfrm>
          <a:prstGeom prst="rect">
            <a:avLst/>
          </a:prstGeom>
          <a:noFill/>
          <a:ln>
            <a:noFill/>
          </a:ln>
        </p:spPr>
        <p:txBody>
          <a:bodyPr lIns="91425" tIns="45700" rIns="91425" bIns="45700" anchor="t" anchorCtr="0">
            <a:noAutofit/>
          </a:bodyPr>
          <a:lstStyle/>
          <a:p>
            <a:endParaRPr lang="en-US" baseline="0" dirty="0" smtClean="0"/>
          </a:p>
        </p:txBody>
      </p:sp>
    </p:spTree>
    <p:extLst>
      <p:ext uri="{BB962C8B-B14F-4D97-AF65-F5344CB8AC3E}">
        <p14:creationId xmlns:p14="http://schemas.microsoft.com/office/powerpoint/2010/main" val="334292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686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B1F6CF-69CA-4851-B1C6-73BF4CC0E8BF}" type="slidenum">
              <a:rPr lang="en-US" altLang="en-US" smtClean="0"/>
              <a:pPr/>
              <a:t>14</a:t>
            </a:fld>
            <a:endParaRPr lang="en-US" altLang="en-US" smtClean="0"/>
          </a:p>
        </p:txBody>
      </p:sp>
    </p:spTree>
    <p:extLst>
      <p:ext uri="{BB962C8B-B14F-4D97-AF65-F5344CB8AC3E}">
        <p14:creationId xmlns:p14="http://schemas.microsoft.com/office/powerpoint/2010/main" val="3872433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15</a:t>
            </a:fld>
            <a:endParaRPr lang="en-US" altLang="en-US"/>
          </a:p>
        </p:txBody>
      </p:sp>
      <p:sp>
        <p:nvSpPr>
          <p:cNvPr id="5" name="Shape 100"/>
          <p:cNvSpPr txBox="1">
            <a:spLocks noGrp="1"/>
          </p:cNvSpPr>
          <p:nvPr>
            <p:ph type="body" idx="3"/>
          </p:nvPr>
        </p:nvSpPr>
        <p:spPr>
          <a:xfrm>
            <a:off x="701675" y="4416425"/>
            <a:ext cx="5607049" cy="4183063"/>
          </a:xfrm>
          <a:prstGeom prst="rect">
            <a:avLst/>
          </a:prstGeom>
          <a:noFill/>
          <a:ln>
            <a:noFill/>
          </a:ln>
        </p:spPr>
        <p:txBody>
          <a:bodyPr lIns="91425" tIns="45700" rIns="91425" bIns="45700" anchor="t" anchorCtr="0">
            <a:noAutofit/>
          </a:bodyPr>
          <a:lstStyle/>
          <a:p>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0812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705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17</a:t>
            </a:fld>
            <a:endParaRPr lang="en-US" altLang="en-US"/>
          </a:p>
        </p:txBody>
      </p:sp>
    </p:spTree>
    <p:extLst>
      <p:ext uri="{BB962C8B-B14F-4D97-AF65-F5344CB8AC3E}">
        <p14:creationId xmlns:p14="http://schemas.microsoft.com/office/powerpoint/2010/main" val="2258297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18</a:t>
            </a:fld>
            <a:endParaRPr lang="en-US" altLang="en-US"/>
          </a:p>
        </p:txBody>
      </p:sp>
    </p:spTree>
    <p:extLst>
      <p:ext uri="{BB962C8B-B14F-4D97-AF65-F5344CB8AC3E}">
        <p14:creationId xmlns:p14="http://schemas.microsoft.com/office/powerpoint/2010/main" val="1828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Shape 100"/>
          <p:cNvSpPr txBox="1">
            <a:spLocks noGrp="1"/>
          </p:cNvSpPr>
          <p:nvPr>
            <p:ph type="body" idx="3"/>
          </p:nvPr>
        </p:nvSpPr>
        <p:spPr>
          <a:xfrm>
            <a:off x="701675" y="4416425"/>
            <a:ext cx="5607049" cy="4183063"/>
          </a:xfrm>
          <a:prstGeom prst="rect">
            <a:avLst/>
          </a:prstGeom>
          <a:noFill/>
          <a:ln>
            <a:noFill/>
          </a:ln>
        </p:spPr>
        <p:txBody>
          <a:bodyPr lIns="91425" tIns="45700" rIns="91425" bIns="45700" anchor="t" anchorCtr="0">
            <a:noAutofit/>
          </a:bodyPr>
          <a:lstStyle/>
          <a:p>
            <a:r>
              <a:rPr lang="en-US" sz="1200" b="0" i="0" u="none" strike="noStrike" cap="none" dirty="0" smtClean="0">
                <a:solidFill>
                  <a:schemeClr val="dk1"/>
                </a:solidFill>
                <a:latin typeface="Calibri"/>
                <a:ea typeface="Calibri"/>
                <a:cs typeface="Calibri"/>
                <a:sym typeface="Calibri"/>
              </a:rPr>
              <a:t>Thank you and please feel</a:t>
            </a:r>
            <a:r>
              <a:rPr lang="en-US" sz="1200" b="0" i="0" u="none" strike="noStrike" cap="none" baseline="0" dirty="0" smtClean="0">
                <a:solidFill>
                  <a:schemeClr val="dk1"/>
                </a:solidFill>
                <a:latin typeface="Calibri"/>
                <a:ea typeface="Calibri"/>
                <a:cs typeface="Calibri"/>
                <a:sym typeface="Calibri"/>
              </a:rPr>
              <a:t> free to</a:t>
            </a:r>
            <a:r>
              <a:rPr lang="en-US" sz="1200" b="0" i="0" u="none" strike="noStrike" cap="none" dirty="0" smtClean="0">
                <a:solidFill>
                  <a:schemeClr val="dk1"/>
                </a:solidFill>
                <a:latin typeface="Calibri"/>
                <a:ea typeface="Calibri"/>
                <a:cs typeface="Calibri"/>
                <a:sym typeface="Calibri"/>
              </a:rPr>
              <a:t> ask us questions</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518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2</a:t>
            </a:fld>
            <a:endParaRPr lang="en-US" altLang="en-US"/>
          </a:p>
        </p:txBody>
      </p:sp>
    </p:spTree>
    <p:extLst>
      <p:ext uri="{BB962C8B-B14F-4D97-AF65-F5344CB8AC3E}">
        <p14:creationId xmlns:p14="http://schemas.microsoft.com/office/powerpoint/2010/main" val="160929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04450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0905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42287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6</a:t>
            </a:fld>
            <a:endParaRPr lang="en-US" altLang="en-US"/>
          </a:p>
        </p:txBody>
      </p:sp>
      <p:sp>
        <p:nvSpPr>
          <p:cNvPr id="6" name="Notes Placeholder 2"/>
          <p:cNvSpPr>
            <a:spLocks noGrp="1"/>
          </p:cNvSpPr>
          <p:nvPr>
            <p:ph type="body" sz="quarter" idx="11"/>
          </p:nvPr>
        </p:nvSpPr>
        <p:spPr/>
        <p:txBody>
          <a:bodyPr/>
          <a:lstStyle/>
          <a:p>
            <a:pPr lvl="0"/>
            <a:endParaRPr lang="en-US" dirty="0"/>
          </a:p>
        </p:txBody>
      </p:sp>
    </p:spTree>
    <p:extLst>
      <p:ext uri="{BB962C8B-B14F-4D97-AF65-F5344CB8AC3E}">
        <p14:creationId xmlns:p14="http://schemas.microsoft.com/office/powerpoint/2010/main" val="397019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7</a:t>
            </a:fld>
            <a:endParaRPr lang="en-US" altLang="en-US"/>
          </a:p>
        </p:txBody>
      </p:sp>
      <p:sp>
        <p:nvSpPr>
          <p:cNvPr id="5" name="Shape 100"/>
          <p:cNvSpPr txBox="1">
            <a:spLocks noGrp="1"/>
          </p:cNvSpPr>
          <p:nvPr>
            <p:ph type="body" idx="3"/>
          </p:nvPr>
        </p:nvSpPr>
        <p:spPr>
          <a:xfrm>
            <a:off x="701675" y="4343400"/>
            <a:ext cx="5607049" cy="4183063"/>
          </a:xfrm>
          <a:prstGeom prst="rect">
            <a:avLst/>
          </a:prstGeom>
          <a:noFill/>
          <a:ln>
            <a:noFill/>
          </a:ln>
        </p:spPr>
        <p:txBody>
          <a:bodyPr lIns="91425" tIns="45700" rIns="91425" bIns="45700" anchor="t" anchorCtr="0">
            <a:noAutofit/>
          </a:bodyPr>
          <a:lstStyle/>
          <a:p>
            <a:endParaRPr lang="en-US" baseline="0" dirty="0" smtClean="0"/>
          </a:p>
        </p:txBody>
      </p:sp>
    </p:spTree>
    <p:extLst>
      <p:ext uri="{BB962C8B-B14F-4D97-AF65-F5344CB8AC3E}">
        <p14:creationId xmlns:p14="http://schemas.microsoft.com/office/powerpoint/2010/main" val="252768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802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1E23493-8A20-428A-B434-F14B2E57C8CE}" type="slidenum">
              <a:rPr lang="en-US" altLang="en-US" smtClean="0"/>
              <a:pPr>
                <a:defRPr/>
              </a:pPr>
              <a:t>9</a:t>
            </a:fld>
            <a:endParaRPr lang="en-US" altLang="en-US"/>
          </a:p>
        </p:txBody>
      </p:sp>
      <p:sp>
        <p:nvSpPr>
          <p:cNvPr id="5" name="Shape 100"/>
          <p:cNvSpPr txBox="1">
            <a:spLocks noGrp="1"/>
          </p:cNvSpPr>
          <p:nvPr>
            <p:ph type="body" idx="3"/>
          </p:nvPr>
        </p:nvSpPr>
        <p:spPr>
          <a:xfrm>
            <a:off x="701675" y="4343400"/>
            <a:ext cx="5607049" cy="4183063"/>
          </a:xfrm>
          <a:prstGeom prst="rect">
            <a:avLst/>
          </a:prstGeom>
          <a:noFill/>
          <a:ln>
            <a:noFill/>
          </a:ln>
        </p:spPr>
        <p:txBody>
          <a:bodyPr lIns="91425" tIns="45700" rIns="91425" bIns="45700" anchor="t" anchorCtr="0">
            <a:noAutofit/>
          </a:bodyPr>
          <a:lstStyle/>
          <a:p>
            <a:endParaRPr lang="en-US" baseline="0" dirty="0" smtClean="0"/>
          </a:p>
        </p:txBody>
      </p:sp>
    </p:spTree>
    <p:extLst>
      <p:ext uri="{BB962C8B-B14F-4D97-AF65-F5344CB8AC3E}">
        <p14:creationId xmlns:p14="http://schemas.microsoft.com/office/powerpoint/2010/main" val="70542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dirty="0"/>
          </a:p>
        </p:txBody>
      </p:sp>
    </p:spTree>
    <p:extLst>
      <p:ext uri="{BB962C8B-B14F-4D97-AF65-F5344CB8AC3E}">
        <p14:creationId xmlns:p14="http://schemas.microsoft.com/office/powerpoint/2010/main" val="171038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27916352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8139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S">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747658093"/>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214570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endParaRPr lang="en-US" alt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dirty="0" smtClean="0"/>
            </a:lvl1pPr>
          </a:lstStyle>
          <a:p>
            <a:pPr>
              <a:defRPr/>
            </a:pPr>
            <a:endParaRPr lang="en-US" altLang="en-US"/>
          </a:p>
        </p:txBody>
      </p:sp>
      <p:sp>
        <p:nvSpPr>
          <p:cNvPr id="9"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2294787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12306612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625150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10" name="Slide Number Placeholder 5"/>
          <p:cNvSpPr txBox="1">
            <a:spLocks/>
          </p:cNvSpPr>
          <p:nvPr userDrawn="1"/>
        </p:nvSpPr>
        <p:spPr>
          <a:xfrm>
            <a:off x="8705850" y="6280152"/>
            <a:ext cx="457200" cy="365125"/>
          </a:xfrm>
          <a:prstGeom prst="rect">
            <a:avLst/>
          </a:prstGeom>
        </p:spPr>
        <p:txBody>
          <a:bodyPr/>
          <a:lstStyle>
            <a:defPPr>
              <a:defRPr lang="en-US"/>
            </a:defPPr>
            <a:lvl1pPr algn="l" rtl="0" eaLnBrk="0" fontAlgn="base" hangingPunct="0">
              <a:spcBef>
                <a:spcPct val="0"/>
              </a:spcBef>
              <a:spcAft>
                <a:spcPct val="0"/>
              </a:spcAft>
              <a:defRPr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36478660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txBox="1">
            <a:spLocks/>
          </p:cNvSpPr>
          <p:nvPr userDrawn="1"/>
        </p:nvSpPr>
        <p:spPr>
          <a:xfrm>
            <a:off x="8705850" y="6280152"/>
            <a:ext cx="457200" cy="365125"/>
          </a:xfrm>
          <a:prstGeom prst="rect">
            <a:avLst/>
          </a:prstGeom>
        </p:spPr>
        <p:txBody>
          <a:bodyPr/>
          <a:lstStyle>
            <a:defPPr>
              <a:defRPr lang="en-US"/>
            </a:defPPr>
            <a:lvl1pPr algn="l" rtl="0" eaLnBrk="0" fontAlgn="base" hangingPunct="0">
              <a:spcBef>
                <a:spcPct val="0"/>
              </a:spcBef>
              <a:spcAft>
                <a:spcPct val="0"/>
              </a:spcAft>
              <a:defRPr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1615893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5"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1214974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8"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21889487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8"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a:p>
        </p:txBody>
      </p:sp>
    </p:spTree>
    <p:extLst>
      <p:ext uri="{BB962C8B-B14F-4D97-AF65-F5344CB8AC3E}">
        <p14:creationId xmlns:p14="http://schemas.microsoft.com/office/powerpoint/2010/main" val="3845255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cs typeface="Arial" charset="0"/>
              </a:defRPr>
            </a:lvl1pPr>
          </a:lstStyle>
          <a:p>
            <a:pPr>
              <a:defRPr/>
            </a:pPr>
            <a:endParaRPr lang="en-US" altLang="en-US" dirty="0"/>
          </a:p>
        </p:txBody>
      </p:sp>
      <p:cxnSp>
        <p:nvCxnSpPr>
          <p:cNvPr id="7" name="Straight Connector 6"/>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463" y="6260507"/>
            <a:ext cx="25606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888416" y="6205497"/>
            <a:ext cx="1447800" cy="57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a:spLocks noGrp="1"/>
          </p:cNvSpPr>
          <p:nvPr>
            <p:ph type="sldNum" sz="quarter" idx="4"/>
          </p:nvPr>
        </p:nvSpPr>
        <p:spPr>
          <a:xfrm>
            <a:off x="8705850" y="6280152"/>
            <a:ext cx="457200" cy="365125"/>
          </a:xfrm>
          <a:prstGeom prst="rect">
            <a:avLst/>
          </a:prstGeom>
        </p:spPr>
        <p:txBody>
          <a:bodyPr/>
          <a:lstStyle>
            <a:lvl1pPr>
              <a:defRPr>
                <a:solidFill>
                  <a:schemeClr val="tx2"/>
                </a:solidFill>
              </a:defRPr>
            </a:lvl1pPr>
          </a:lstStyle>
          <a:p>
            <a:fld id="{9667A574-71CB-4A0D-9FFE-C1AB638DF96C}"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298" r:id="rId1"/>
    <p:sldLayoutId id="214748430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9" r:id="rId12"/>
    <p:sldLayoutId id="2147484310"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pilotauctionfacility.org/content/request-bidder-application-package-and-draft-final-terms"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www.pilotauctionfacility.org/Lessons-Learned" TargetMode="External"/><Relationship Id="rId3" Type="http://schemas.openxmlformats.org/officeDocument/2006/relationships/hyperlink" Target="https://www.pilotauctionfacility.org/content/third-auction-eligibility-criteria" TargetMode="External"/><Relationship Id="rId7" Type="http://schemas.openxmlformats.org/officeDocument/2006/relationships/hyperlink" Target="http://www.pilotauctionfacility.org/content/second-auction-result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pilotauctionfacility.org/content/auction-results" TargetMode="External"/><Relationship Id="rId11" Type="http://schemas.openxmlformats.org/officeDocument/2006/relationships/hyperlink" Target="http://blogs.worldbank.org/climatechange/going-going-gone-timeline-innovative-auction-aims-reduce-methane-emissions" TargetMode="External"/><Relationship Id="rId5" Type="http://schemas.openxmlformats.org/officeDocument/2006/relationships/hyperlink" Target="https://www.pilotauctionfacility.org/content/third-auction" TargetMode="External"/><Relationship Id="rId10" Type="http://schemas.openxmlformats.org/officeDocument/2006/relationships/hyperlink" Target="http://www.pilotauctionfacility.org/content/second-auction-paferns" TargetMode="External"/><Relationship Id="rId4" Type="http://schemas.openxmlformats.org/officeDocument/2006/relationships/hyperlink" Target="https://www.pilotauctionfacility.org/sites/paf/files/PAF_EHS_Requirements_Third_Auction%20vfinal.pdf" TargetMode="External"/><Relationship Id="rId9" Type="http://schemas.openxmlformats.org/officeDocument/2006/relationships/hyperlink" Target="http://www.pilotauctionfacility.org/content/first-auction-pafern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hyperlink" Target="http://www.pilotauctionfacility.org/" TargetMode="External"/><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ilotauctionfacility.org/content/video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pilotauctionfacility.org/content/video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60463"/>
            <a:ext cx="725328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a:xfrm>
            <a:off x="609600" y="4627866"/>
            <a:ext cx="8229600" cy="1066800"/>
          </a:xfrm>
          <a:prstGeom prst="rect">
            <a:avLst/>
          </a:prstGeom>
        </p:spPr>
        <p:txBody>
          <a:bodyPr>
            <a:normAutofit fontScale="92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500" dirty="0" smtClean="0">
                <a:solidFill>
                  <a:srgbClr val="1F497D"/>
                </a:solidFill>
                <a:effectLst>
                  <a:outerShdw blurRad="38100" dist="38100" dir="2700000" algn="tl">
                    <a:srgbClr val="000000">
                      <a:alpha val="43137"/>
                    </a:srgbClr>
                  </a:outerShdw>
                </a:effectLst>
                <a:cs typeface="Calibri" pitchFamily="34" charset="0"/>
              </a:rPr>
              <a:t>Third Auction Briefing</a:t>
            </a:r>
          </a:p>
          <a:p>
            <a:pPr algn="l" defTabSz="914186" eaLnBrk="1" fontAlgn="auto" hangingPunct="1">
              <a:spcAft>
                <a:spcPts val="0"/>
              </a:spcAft>
              <a:defRPr/>
            </a:pPr>
            <a:r>
              <a:rPr lang="en-US" sz="2500" dirty="0" smtClean="0">
                <a:solidFill>
                  <a:srgbClr val="1F497D"/>
                </a:solidFill>
                <a:effectLst>
                  <a:outerShdw blurRad="38100" dist="38100" dir="2700000" algn="tl">
                    <a:srgbClr val="000000">
                      <a:alpha val="43137"/>
                    </a:srgbClr>
                  </a:outerShdw>
                </a:effectLst>
                <a:cs typeface="Calibri" pitchFamily="34" charset="0"/>
              </a:rPr>
              <a:t>October 13, 2016</a:t>
            </a:r>
          </a:p>
          <a:p>
            <a:pPr algn="l" defTabSz="914186" eaLnBrk="1" fontAlgn="auto" hangingPunct="1">
              <a:spcAft>
                <a:spcPts val="0"/>
              </a:spcAft>
              <a:defRPr/>
            </a:pPr>
            <a:r>
              <a:rPr lang="en-US" sz="2500" dirty="0" smtClean="0">
                <a:solidFill>
                  <a:srgbClr val="1F497D"/>
                </a:solidFill>
                <a:effectLst>
                  <a:outerShdw blurRad="38100" dist="38100" dir="2700000" algn="tl">
                    <a:srgbClr val="000000">
                      <a:alpha val="43137"/>
                    </a:srgbClr>
                  </a:outerShdw>
                </a:effectLst>
                <a:cs typeface="Calibri" pitchFamily="34" charset="0"/>
              </a:rPr>
              <a:t>Berlin, Germany</a:t>
            </a:r>
          </a:p>
        </p:txBody>
      </p:sp>
      <p:sp>
        <p:nvSpPr>
          <p:cNvPr id="2" name="Slide Number Placeholder 1"/>
          <p:cNvSpPr>
            <a:spLocks noGrp="1"/>
          </p:cNvSpPr>
          <p:nvPr>
            <p:ph type="sldNum" sz="quarter" idx="4"/>
          </p:nvPr>
        </p:nvSpPr>
        <p:spPr/>
        <p:txBody>
          <a:bodyPr/>
          <a:lstStyle/>
          <a:p>
            <a:fld id="{9667A574-71CB-4A0D-9FFE-C1AB638DF96C}" type="slidenum">
              <a:rPr lang="en-US" altLang="en-US" smtClean="0"/>
              <a:pPr/>
              <a:t>1</a:t>
            </a:fld>
            <a:endParaRPr lang="en-US" altLang="en-US"/>
          </a:p>
        </p:txBody>
      </p:sp>
    </p:spTree>
    <p:extLst>
      <p:ext uri="{BB962C8B-B14F-4D97-AF65-F5344CB8AC3E}">
        <p14:creationId xmlns:p14="http://schemas.microsoft.com/office/powerpoint/2010/main" val="3132499700"/>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74638"/>
            <a:ext cx="8458200" cy="476250"/>
          </a:xfrm>
          <a:prstGeom prst="rect">
            <a:avLst/>
          </a:prstGeom>
          <a:noFill/>
        </p:spPr>
        <p:txBody>
          <a:bodyPr>
            <a:spAutoFit/>
          </a:bodyPr>
          <a:lstStyle>
            <a:defPPr>
              <a:defRPr lang="en-US"/>
            </a:defPPr>
            <a:lvl1pPr defTabSz="914186" fontAlgn="auto">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pPr eaLnBrk="1" hangingPunct="1">
              <a:defRPr/>
            </a:pPr>
            <a:r>
              <a:rPr lang="en-US" dirty="0"/>
              <a:t>Third Auction: Eligibility Criteria </a:t>
            </a:r>
            <a:r>
              <a:rPr lang="en-US" dirty="0" smtClean="0"/>
              <a:t>(2 </a:t>
            </a:r>
            <a:r>
              <a:rPr lang="en-US" dirty="0"/>
              <a:t>of 4)</a:t>
            </a:r>
          </a:p>
        </p:txBody>
      </p:sp>
      <p:sp>
        <p:nvSpPr>
          <p:cNvPr id="6" name="Rectangle 5"/>
          <p:cNvSpPr/>
          <p:nvPr/>
        </p:nvSpPr>
        <p:spPr bwMode="auto">
          <a:xfrm>
            <a:off x="457200" y="1457851"/>
            <a:ext cx="4114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The list of eligible countries is found on the PAF </a:t>
            </a:r>
            <a:r>
              <a:rPr lang="en-US" sz="1600" dirty="0" smtClean="0">
                <a:solidFill>
                  <a:schemeClr val="tx1"/>
                </a:solidFill>
              </a:rPr>
              <a:t>website</a:t>
            </a: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p:txBody>
      </p:sp>
      <p:sp>
        <p:nvSpPr>
          <p:cNvPr id="7" name="Rectangle 6"/>
          <p:cNvSpPr/>
          <p:nvPr/>
        </p:nvSpPr>
        <p:spPr bwMode="auto">
          <a:xfrm>
            <a:off x="4876800" y="1042987"/>
            <a:ext cx="41148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eaLnBrk="1" hangingPunct="1">
              <a:spcAft>
                <a:spcPts val="1800"/>
              </a:spcAft>
              <a:buClr>
                <a:schemeClr val="accent6">
                  <a:lumMod val="75000"/>
                </a:schemeClr>
              </a:buClr>
            </a:pPr>
            <a:endParaRPr lang="en-US" altLang="en-US" sz="1600" b="1" dirty="0">
              <a:solidFill>
                <a:schemeClr val="tx2"/>
              </a:solidFill>
            </a:endParaRPr>
          </a:p>
        </p:txBody>
      </p:sp>
      <p:cxnSp>
        <p:nvCxnSpPr>
          <p:cNvPr id="9" name="Straight Connector 8"/>
          <p:cNvCxnSpPr/>
          <p:nvPr/>
        </p:nvCxnSpPr>
        <p:spPr bwMode="auto">
          <a:xfrm>
            <a:off x="457200" y="1372570"/>
            <a:ext cx="411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 y="1053038"/>
            <a:ext cx="4114800" cy="338554"/>
          </a:xfrm>
          <a:prstGeom prst="rect">
            <a:avLst/>
          </a:prstGeom>
          <a:noFill/>
        </p:spPr>
        <p:txBody>
          <a:bodyPr wrap="square" rtlCol="0">
            <a:spAutoFit/>
          </a:bodyPr>
          <a:lstStyle/>
          <a:p>
            <a:pPr marL="0" lvl="1" algn="ctr"/>
            <a:r>
              <a:rPr lang="en-US" altLang="en-US" sz="1600" b="1" dirty="0" smtClean="0">
                <a:solidFill>
                  <a:schemeClr val="accent6">
                    <a:lumMod val="75000"/>
                  </a:schemeClr>
                </a:solidFill>
              </a:rPr>
              <a:t>3.</a:t>
            </a:r>
            <a:r>
              <a:rPr lang="en-US" altLang="en-US" sz="1600" dirty="0" smtClean="0">
                <a:solidFill>
                  <a:schemeClr val="tx2"/>
                </a:solidFill>
              </a:rPr>
              <a:t> </a:t>
            </a:r>
            <a:r>
              <a:rPr lang="en-US" altLang="en-US" sz="1600" b="1" dirty="0">
                <a:solidFill>
                  <a:schemeClr val="tx2"/>
                </a:solidFill>
              </a:rPr>
              <a:t>Eligible </a:t>
            </a:r>
            <a:r>
              <a:rPr lang="en-US" altLang="en-US" sz="1600" b="1" dirty="0" smtClean="0">
                <a:solidFill>
                  <a:schemeClr val="tx2"/>
                </a:solidFill>
              </a:rPr>
              <a:t>Countries</a:t>
            </a:r>
            <a:endParaRPr lang="en-US" altLang="en-US" sz="1600" b="1" dirty="0">
              <a:solidFill>
                <a:schemeClr val="tx2"/>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609" y="1154774"/>
            <a:ext cx="3494782" cy="2152759"/>
          </a:xfrm>
          <a:prstGeom prst="rect">
            <a:avLst/>
          </a:prstGeom>
        </p:spPr>
      </p:pic>
      <p:sp>
        <p:nvSpPr>
          <p:cNvPr id="15" name="Rectangle 14"/>
          <p:cNvSpPr/>
          <p:nvPr/>
        </p:nvSpPr>
        <p:spPr bwMode="auto">
          <a:xfrm>
            <a:off x="381000" y="3505200"/>
            <a:ext cx="4114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Clr>
                <a:schemeClr val="accent6">
                  <a:lumMod val="75000"/>
                </a:schemeClr>
              </a:buClr>
              <a:buFont typeface="Arial" panose="020B0604020202020204" pitchFamily="34" charset="0"/>
              <a:buChar char="•"/>
              <a:defRPr/>
            </a:pPr>
            <a:r>
              <a:rPr lang="en-US" sz="1600" dirty="0" smtClean="0">
                <a:solidFill>
                  <a:schemeClr val="tx1"/>
                </a:solidFill>
              </a:rPr>
              <a:t>Winners </a:t>
            </a:r>
            <a:r>
              <a:rPr lang="en-US" sz="1600" dirty="0">
                <a:solidFill>
                  <a:schemeClr val="tx1"/>
                </a:solidFill>
              </a:rPr>
              <a:t>will receive a Bermuda-style</a:t>
            </a:r>
            <a:r>
              <a:rPr lang="en-US" sz="1600" b="1" dirty="0">
                <a:solidFill>
                  <a:schemeClr val="tx1"/>
                </a:solidFill>
              </a:rPr>
              <a:t> </a:t>
            </a:r>
            <a:r>
              <a:rPr lang="en-US" sz="1600" dirty="0" smtClean="0">
                <a:solidFill>
                  <a:schemeClr val="tx1"/>
                </a:solidFill>
              </a:rPr>
              <a:t>put option, which </a:t>
            </a:r>
            <a:r>
              <a:rPr lang="en-US" sz="1600" dirty="0">
                <a:solidFill>
                  <a:schemeClr val="tx1"/>
                </a:solidFill>
              </a:rPr>
              <a:t>must be exercised by the final maturity date, but may be exercised at any of </a:t>
            </a:r>
            <a:r>
              <a:rPr lang="en-US" sz="1600" dirty="0" smtClean="0">
                <a:solidFill>
                  <a:schemeClr val="tx1"/>
                </a:solidFill>
              </a:rPr>
              <a:t>three </a:t>
            </a:r>
            <a:r>
              <a:rPr lang="en-US" sz="1600" dirty="0">
                <a:solidFill>
                  <a:schemeClr val="tx1"/>
                </a:solidFill>
              </a:rPr>
              <a:t>earlier </a:t>
            </a:r>
            <a:r>
              <a:rPr lang="en-US" sz="1600" dirty="0" smtClean="0">
                <a:solidFill>
                  <a:schemeClr val="tx1"/>
                </a:solidFill>
              </a:rPr>
              <a:t>optional redemption dates</a:t>
            </a: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No restrictions on the quantity of ERs that may be redeemed at each </a:t>
            </a:r>
            <a:r>
              <a:rPr lang="en-US" sz="1600" dirty="0" smtClean="0">
                <a:solidFill>
                  <a:schemeClr val="tx1"/>
                </a:solidFill>
              </a:rPr>
              <a:t>redemption date</a:t>
            </a: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smtClean="0">
                <a:solidFill>
                  <a:schemeClr val="tx1"/>
                </a:solidFill>
              </a:rPr>
              <a:t>After the maturity date, all of the put options expire</a:t>
            </a: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endParaRPr lang="en-US" sz="1600" dirty="0" smtClean="0">
              <a:solidFill>
                <a:schemeClr val="tx1"/>
              </a:solidFill>
            </a:endParaRP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p:txBody>
      </p:sp>
      <p:cxnSp>
        <p:nvCxnSpPr>
          <p:cNvPr id="17" name="Straight Connector 16"/>
          <p:cNvCxnSpPr/>
          <p:nvPr/>
        </p:nvCxnSpPr>
        <p:spPr bwMode="auto">
          <a:xfrm>
            <a:off x="381000" y="3472913"/>
            <a:ext cx="411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1950" y="3124200"/>
            <a:ext cx="4114800" cy="338554"/>
          </a:xfrm>
          <a:prstGeom prst="rect">
            <a:avLst/>
          </a:prstGeom>
          <a:noFill/>
        </p:spPr>
        <p:txBody>
          <a:bodyPr wrap="square" rtlCol="0">
            <a:spAutoFit/>
          </a:bodyPr>
          <a:lstStyle/>
          <a:p>
            <a:pPr marL="0" lvl="1" algn="ctr"/>
            <a:r>
              <a:rPr lang="en-US" altLang="en-US" sz="1600" b="1" dirty="0" smtClean="0">
                <a:solidFill>
                  <a:schemeClr val="accent6">
                    <a:lumMod val="75000"/>
                  </a:schemeClr>
                </a:solidFill>
              </a:rPr>
              <a:t>4.</a:t>
            </a:r>
            <a:r>
              <a:rPr lang="en-US" altLang="en-US" sz="1600" dirty="0" smtClean="0">
                <a:solidFill>
                  <a:schemeClr val="tx2"/>
                </a:solidFill>
              </a:rPr>
              <a:t> </a:t>
            </a:r>
            <a:r>
              <a:rPr lang="en-US" altLang="en-US" sz="1600" b="1" dirty="0">
                <a:solidFill>
                  <a:schemeClr val="tx2"/>
                </a:solidFill>
              </a:rPr>
              <a:t>Generation and issuance </a:t>
            </a:r>
            <a:r>
              <a:rPr lang="en-US" altLang="en-US" sz="1600" b="1" dirty="0" smtClean="0">
                <a:solidFill>
                  <a:schemeClr val="tx2"/>
                </a:solidFill>
              </a:rPr>
              <a:t>period</a:t>
            </a:r>
            <a:endParaRPr lang="en-US" altLang="en-US" sz="1600" b="1" dirty="0">
              <a:solidFill>
                <a:schemeClr val="tx2"/>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366031652"/>
              </p:ext>
            </p:extLst>
          </p:nvPr>
        </p:nvGraphicFramePr>
        <p:xfrm>
          <a:off x="4743450" y="4114800"/>
          <a:ext cx="4229100" cy="951669"/>
        </p:xfrm>
        <a:graphic>
          <a:graphicData uri="http://schemas.openxmlformats.org/drawingml/2006/table">
            <a:tbl>
              <a:tblPr/>
              <a:tblGrid>
                <a:gridCol w="1057275"/>
                <a:gridCol w="1057275"/>
                <a:gridCol w="1057275"/>
                <a:gridCol w="1057275"/>
              </a:tblGrid>
              <a:tr h="45588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latin typeface="+mn-lt"/>
                        </a:rPr>
                        <a:t>Optional redemption dates</a:t>
                      </a:r>
                      <a:endParaRPr lang="en-US" sz="1400" dirty="0" smtClean="0">
                        <a:solidFill>
                          <a:schemeClr val="bg1"/>
                        </a:solidFill>
                        <a:effectLst/>
                        <a:latin typeface="+mn-lt"/>
                      </a:endParaRPr>
                    </a:p>
                  </a:txBody>
                  <a:tcPr marL="69060" marR="69060" marT="34530" marB="34530" anchor="ctr">
                    <a:lnL w="12700" cap="flat" cmpd="sng" algn="ctr">
                      <a:solidFill>
                        <a:srgbClr val="F796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en-US"/>
                    </a:p>
                  </a:txBody>
                  <a:tcPr/>
                </a:tc>
                <a:tc hMerge="1">
                  <a:txBody>
                    <a:bodyPr/>
                    <a:lstStyle/>
                    <a:p>
                      <a:pPr algn="ctr"/>
                      <a:endParaRPr lang="en-US" sz="1100" dirty="0">
                        <a:effectLst/>
                        <a:latin typeface="Verdana" panose="020B0604030504040204" pitchFamily="34" charset="0"/>
                      </a:endParaRPr>
                    </a:p>
                  </a:txBody>
                  <a:tcPr marL="69060" marR="69060" marT="34530" marB="34530" anchor="ctr">
                    <a:lnL w="9525" cap="flat" cmpd="sng" algn="ctr">
                      <a:solidFill>
                        <a:srgbClr val="FFA500"/>
                      </a:solidFill>
                      <a:prstDash val="solid"/>
                      <a:round/>
                      <a:headEnd type="none" w="med" len="med"/>
                      <a:tailEnd type="none" w="med" len="med"/>
                    </a:lnL>
                    <a:lnR w="9525" cap="flat" cmpd="sng" algn="ctr">
                      <a:solidFill>
                        <a:srgbClr val="FFA500"/>
                      </a:solidFill>
                      <a:prstDash val="solid"/>
                      <a:round/>
                      <a:headEnd type="none" w="med" len="med"/>
                      <a:tailEnd type="none" w="med" len="med"/>
                    </a:lnR>
                    <a:lnT w="9525" cap="flat" cmpd="sng" algn="ctr">
                      <a:solidFill>
                        <a:srgbClr val="FFA500"/>
                      </a:solidFill>
                      <a:prstDash val="solid"/>
                      <a:round/>
                      <a:headEnd type="none" w="med" len="med"/>
                      <a:tailEnd type="none" w="med" len="med"/>
                    </a:lnT>
                    <a:lnB w="9525" cap="flat" cmpd="sng" algn="ctr">
                      <a:solidFill>
                        <a:srgbClr val="FFA500"/>
                      </a:solidFill>
                      <a:prstDash val="solid"/>
                      <a:round/>
                      <a:headEnd type="none" w="med" len="med"/>
                      <a:tailEnd type="none" w="med" len="med"/>
                    </a:lnB>
                    <a:solidFill>
                      <a:srgbClr val="F79646"/>
                    </a:solidFill>
                  </a:tcPr>
                </a:tc>
                <a:tc>
                  <a:txBody>
                    <a:bodyPr/>
                    <a:lstStyle/>
                    <a:p>
                      <a:pPr algn="ctr"/>
                      <a:r>
                        <a:rPr lang="en-US" sz="1400" b="1" kern="1200" dirty="0" smtClean="0">
                          <a:solidFill>
                            <a:schemeClr val="bg1"/>
                          </a:solidFill>
                          <a:effectLst/>
                          <a:latin typeface="+mn-lt"/>
                          <a:ea typeface="+mn-ea"/>
                          <a:cs typeface="+mn-cs"/>
                        </a:rPr>
                        <a:t>Maturity</a:t>
                      </a:r>
                    </a:p>
                  </a:txBody>
                  <a:tcPr marL="69060" marR="69060" marT="34530" marB="34530" anchor="ctr">
                    <a:lnL w="12700" cap="flat" cmpd="sng" algn="ctr">
                      <a:solidFill>
                        <a:schemeClr val="bg1"/>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71363">
                <a:tc>
                  <a:txBody>
                    <a:bodyPr/>
                    <a:lstStyle/>
                    <a:p>
                      <a:pPr algn="ctr"/>
                      <a:r>
                        <a:rPr lang="en-US" sz="1400" dirty="0">
                          <a:effectLst/>
                          <a:latin typeface="+mn-lt"/>
                        </a:rPr>
                        <a:t>Nov. 29, 2017</a:t>
                      </a:r>
                    </a:p>
                  </a:txBody>
                  <a:tcPr marL="69060" marR="69060" marT="34530" marB="3453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noFill/>
                  </a:tcPr>
                </a:tc>
                <a:tc>
                  <a:txBody>
                    <a:bodyPr/>
                    <a:lstStyle/>
                    <a:p>
                      <a:pPr algn="ctr"/>
                      <a:r>
                        <a:rPr lang="en-US" sz="1400" dirty="0">
                          <a:effectLst/>
                          <a:latin typeface="+mn-lt"/>
                        </a:rPr>
                        <a:t>Nov. 29, 2018</a:t>
                      </a:r>
                    </a:p>
                  </a:txBody>
                  <a:tcPr marL="69060" marR="69060" marT="34530" marB="3453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noFill/>
                  </a:tcPr>
                </a:tc>
                <a:tc>
                  <a:txBody>
                    <a:bodyPr/>
                    <a:lstStyle/>
                    <a:p>
                      <a:pPr algn="ctr"/>
                      <a:r>
                        <a:rPr lang="en-US" sz="1400" dirty="0">
                          <a:effectLst/>
                          <a:latin typeface="+mn-lt"/>
                        </a:rPr>
                        <a:t>Nov. 27, 2019</a:t>
                      </a:r>
                    </a:p>
                  </a:txBody>
                  <a:tcPr marL="69060" marR="69060" marT="34530" marB="3453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noFill/>
                  </a:tcPr>
                </a:tc>
                <a:tc>
                  <a:txBody>
                    <a:bodyPr/>
                    <a:lstStyle/>
                    <a:p>
                      <a:pPr algn="ctr"/>
                      <a:r>
                        <a:rPr lang="en-US" sz="1400" dirty="0">
                          <a:effectLst/>
                          <a:latin typeface="+mn-lt"/>
                        </a:rPr>
                        <a:t>Nov. 30, 2020</a:t>
                      </a:r>
                    </a:p>
                  </a:txBody>
                  <a:tcPr marL="69060" marR="69060" marT="34530" marB="3453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noFill/>
                  </a:tcPr>
                </a:tc>
              </a:tr>
            </a:tbl>
          </a:graphicData>
        </a:graphic>
      </p:graphicFrame>
      <p:sp>
        <p:nvSpPr>
          <p:cNvPr id="24" name="Slide Number Placeholder 23"/>
          <p:cNvSpPr>
            <a:spLocks noGrp="1"/>
          </p:cNvSpPr>
          <p:nvPr>
            <p:ph type="sldNum" sz="quarter" idx="4"/>
          </p:nvPr>
        </p:nvSpPr>
        <p:spPr/>
        <p:txBody>
          <a:bodyPr/>
          <a:lstStyle/>
          <a:p>
            <a:fld id="{9667A574-71CB-4A0D-9FFE-C1AB638DF96C}" type="slidenum">
              <a:rPr lang="en-US" altLang="en-US" smtClean="0"/>
              <a:pPr/>
              <a:t>10</a:t>
            </a:fld>
            <a:endParaRPr lang="en-US" altLang="en-US"/>
          </a:p>
        </p:txBody>
      </p:sp>
    </p:spTree>
    <p:extLst>
      <p:ext uri="{BB962C8B-B14F-4D97-AF65-F5344CB8AC3E}">
        <p14:creationId xmlns:p14="http://schemas.microsoft.com/office/powerpoint/2010/main" val="3018992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74638"/>
            <a:ext cx="8458200" cy="476250"/>
          </a:xfrm>
          <a:prstGeom prst="rect">
            <a:avLst/>
          </a:prstGeom>
          <a:noFill/>
        </p:spPr>
        <p:txBody>
          <a:bodyPr>
            <a:spAutoFit/>
          </a:bodyPr>
          <a:lstStyle>
            <a:defPPr>
              <a:defRPr lang="en-US"/>
            </a:defPPr>
            <a:lvl1pPr defTabSz="914186" fontAlgn="auto">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pPr eaLnBrk="1" hangingPunct="1">
              <a:defRPr/>
            </a:pPr>
            <a:r>
              <a:rPr lang="en-US" dirty="0"/>
              <a:t>Third Auction: Eligibility Criteria </a:t>
            </a:r>
            <a:r>
              <a:rPr lang="en-US" dirty="0" smtClean="0"/>
              <a:t>(3 </a:t>
            </a:r>
            <a:r>
              <a:rPr lang="en-US" dirty="0"/>
              <a:t>of 4)</a:t>
            </a:r>
          </a:p>
        </p:txBody>
      </p:sp>
      <p:sp>
        <p:nvSpPr>
          <p:cNvPr id="7" name="Rectangle 6"/>
          <p:cNvSpPr/>
          <p:nvPr/>
        </p:nvSpPr>
        <p:spPr bwMode="auto">
          <a:xfrm>
            <a:off x="4876800" y="890587"/>
            <a:ext cx="41148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eaLnBrk="1" hangingPunct="1">
              <a:spcAft>
                <a:spcPts val="1800"/>
              </a:spcAft>
              <a:buClr>
                <a:schemeClr val="accent6">
                  <a:lumMod val="75000"/>
                </a:schemeClr>
              </a:buClr>
            </a:pPr>
            <a:endParaRPr lang="en-US" altLang="en-US" sz="1600" b="1" dirty="0">
              <a:solidFill>
                <a:schemeClr val="tx2"/>
              </a:solidFill>
            </a:endParaRPr>
          </a:p>
        </p:txBody>
      </p:sp>
      <p:sp>
        <p:nvSpPr>
          <p:cNvPr id="15" name="Rectangle 14"/>
          <p:cNvSpPr/>
          <p:nvPr/>
        </p:nvSpPr>
        <p:spPr bwMode="auto">
          <a:xfrm>
            <a:off x="381000" y="1371600"/>
            <a:ext cx="83820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The EHS criteria for the </a:t>
            </a:r>
            <a:r>
              <a:rPr lang="en-US" sz="1600" dirty="0" smtClean="0">
                <a:solidFill>
                  <a:schemeClr val="tx1"/>
                </a:solidFill>
              </a:rPr>
              <a:t>third </a:t>
            </a:r>
            <a:r>
              <a:rPr lang="en-US" sz="1600" dirty="0">
                <a:solidFill>
                  <a:schemeClr val="tx1"/>
                </a:solidFill>
              </a:rPr>
              <a:t>auction is found on the PAF website</a:t>
            </a: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Emission reductions must originate from a </a:t>
            </a:r>
            <a:r>
              <a:rPr lang="en-US" sz="1600" dirty="0" smtClean="0">
                <a:solidFill>
                  <a:schemeClr val="tx1"/>
                </a:solidFill>
              </a:rPr>
              <a:t>CDM </a:t>
            </a:r>
            <a:r>
              <a:rPr lang="en-US" sz="1600" dirty="0">
                <a:solidFill>
                  <a:schemeClr val="tx1"/>
                </a:solidFill>
              </a:rPr>
              <a:t>or </a:t>
            </a:r>
            <a:r>
              <a:rPr lang="en-US" sz="1600" dirty="0" smtClean="0">
                <a:solidFill>
                  <a:schemeClr val="tx1"/>
                </a:solidFill>
              </a:rPr>
              <a:t>VCS </a:t>
            </a:r>
            <a:r>
              <a:rPr lang="en-US" sz="1600" dirty="0">
                <a:solidFill>
                  <a:schemeClr val="tx1"/>
                </a:solidFill>
              </a:rPr>
              <a:t>project </a:t>
            </a:r>
            <a:r>
              <a:rPr lang="en-US" sz="1600" dirty="0" smtClean="0">
                <a:solidFill>
                  <a:schemeClr val="tx1"/>
                </a:solidFill>
              </a:rPr>
              <a:t>that </a:t>
            </a:r>
            <a:r>
              <a:rPr lang="en-US" sz="1600" dirty="0">
                <a:solidFill>
                  <a:schemeClr val="tx1"/>
                </a:solidFill>
              </a:rPr>
              <a:t>has received a positive environmental, health &amp; safety and social (EHS) report from a CDM accredited Designated Operational Entity (DOE)</a:t>
            </a: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The EHS criteria is designed as a checklist to enable the DOE to provide a binary (positive / negative) result</a:t>
            </a: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The inspection report will incorporate input from the host site and project staff as well as representatives of nearby/affected communities and responsible local government agencies, as appropriate</a:t>
            </a: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The cost of the EHS inspection is to be borne by the option owner</a:t>
            </a: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endParaRPr lang="en-US" sz="1600" dirty="0" smtClean="0">
              <a:solidFill>
                <a:schemeClr val="tx1"/>
              </a:solidFill>
            </a:endParaRP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p:txBody>
      </p:sp>
      <p:cxnSp>
        <p:nvCxnSpPr>
          <p:cNvPr id="14" name="Straight Connector 13"/>
          <p:cNvCxnSpPr/>
          <p:nvPr/>
        </p:nvCxnSpPr>
        <p:spPr bwMode="auto">
          <a:xfrm>
            <a:off x="342900" y="1228725"/>
            <a:ext cx="8420100" cy="476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418" y="890587"/>
            <a:ext cx="8399582" cy="338554"/>
          </a:xfrm>
          <a:prstGeom prst="rect">
            <a:avLst/>
          </a:prstGeom>
          <a:noFill/>
        </p:spPr>
        <p:txBody>
          <a:bodyPr wrap="square" rtlCol="0">
            <a:spAutoFit/>
          </a:bodyPr>
          <a:lstStyle/>
          <a:p>
            <a:pPr marL="0" lvl="1" algn="ctr"/>
            <a:r>
              <a:rPr lang="en-US" altLang="en-US" sz="1600" b="1" dirty="0">
                <a:solidFill>
                  <a:schemeClr val="accent6">
                    <a:lumMod val="75000"/>
                  </a:schemeClr>
                </a:solidFill>
              </a:rPr>
              <a:t>5</a:t>
            </a:r>
            <a:r>
              <a:rPr lang="en-US" altLang="en-US" sz="1600" b="1" dirty="0" smtClean="0">
                <a:solidFill>
                  <a:schemeClr val="accent6">
                    <a:lumMod val="75000"/>
                  </a:schemeClr>
                </a:solidFill>
              </a:rPr>
              <a:t>.</a:t>
            </a:r>
            <a:r>
              <a:rPr lang="en-US" altLang="en-US" sz="1600" dirty="0" smtClean="0">
                <a:solidFill>
                  <a:schemeClr val="tx2"/>
                </a:solidFill>
              </a:rPr>
              <a:t> </a:t>
            </a:r>
            <a:r>
              <a:rPr lang="en-US" altLang="en-US" sz="1600" b="1" dirty="0">
                <a:solidFill>
                  <a:schemeClr val="tx2"/>
                </a:solidFill>
              </a:rPr>
              <a:t>Environmental, Heath &amp; Safety and Social Criteria </a:t>
            </a:r>
          </a:p>
        </p:txBody>
      </p:sp>
      <p:sp>
        <p:nvSpPr>
          <p:cNvPr id="12" name="Slide Number Placeholder 11"/>
          <p:cNvSpPr>
            <a:spLocks noGrp="1"/>
          </p:cNvSpPr>
          <p:nvPr>
            <p:ph type="sldNum" sz="quarter" idx="4"/>
          </p:nvPr>
        </p:nvSpPr>
        <p:spPr/>
        <p:txBody>
          <a:bodyPr/>
          <a:lstStyle/>
          <a:p>
            <a:fld id="{9667A574-71CB-4A0D-9FFE-C1AB638DF96C}" type="slidenum">
              <a:rPr lang="en-US" altLang="en-US" smtClean="0"/>
              <a:pPr/>
              <a:t>11</a:t>
            </a:fld>
            <a:endParaRPr lang="en-US" altLang="en-US"/>
          </a:p>
        </p:txBody>
      </p:sp>
    </p:spTree>
    <p:extLst>
      <p:ext uri="{BB962C8B-B14F-4D97-AF65-F5344CB8AC3E}">
        <p14:creationId xmlns:p14="http://schemas.microsoft.com/office/powerpoint/2010/main" val="2649155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857955"/>
            <a:ext cx="8001000" cy="646331"/>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r>
              <a:rPr lang="en-US" dirty="0">
                <a:solidFill>
                  <a:schemeClr val="tx2"/>
                </a:solidFill>
              </a:rPr>
              <a:t>The PAF will issue PAFERNs specific to </a:t>
            </a:r>
            <a:r>
              <a:rPr lang="en-US" dirty="0" smtClean="0">
                <a:solidFill>
                  <a:schemeClr val="tx2"/>
                </a:solidFill>
              </a:rPr>
              <a:t>two auction segments</a:t>
            </a:r>
          </a:p>
          <a:p>
            <a:pPr marL="285750" indent="-285750" eaLnBrk="1" hangingPunct="1">
              <a:buClr>
                <a:schemeClr val="accent6">
                  <a:lumMod val="75000"/>
                </a:schemeClr>
              </a:buClr>
              <a:buFont typeface="Arial" panose="020B0604020202020204" pitchFamily="34" charset="0"/>
              <a:buChar char="•"/>
              <a:defRPr/>
            </a:pPr>
            <a:r>
              <a:rPr lang="en-US" dirty="0">
                <a:solidFill>
                  <a:schemeClr val="tx2"/>
                </a:solidFill>
              </a:rPr>
              <a:t>Bidders will be able to bid in both </a:t>
            </a:r>
            <a:r>
              <a:rPr lang="en-US" dirty="0" smtClean="0">
                <a:solidFill>
                  <a:schemeClr val="tx2"/>
                </a:solidFill>
              </a:rPr>
              <a:t>segments</a:t>
            </a:r>
            <a:endParaRPr lang="en-US" dirty="0">
              <a:solidFill>
                <a:schemeClr val="tx2"/>
              </a:solidFill>
            </a:endParaRPr>
          </a:p>
        </p:txBody>
      </p:sp>
      <p:sp>
        <p:nvSpPr>
          <p:cNvPr id="4" name="TextBox 3"/>
          <p:cNvSpPr txBox="1"/>
          <p:nvPr/>
        </p:nvSpPr>
        <p:spPr>
          <a:xfrm>
            <a:off x="457200" y="274638"/>
            <a:ext cx="8458200" cy="477054"/>
          </a:xfrm>
          <a:prstGeom prst="rect">
            <a:avLst/>
          </a:prstGeom>
          <a:noFill/>
        </p:spPr>
        <p:txBody>
          <a:bodyPr>
            <a:spAutoFit/>
          </a:bodyPr>
          <a:lstStyle>
            <a:defPPr>
              <a:defRPr lang="en-US"/>
            </a:defPPr>
            <a:lvl1pPr defTabSz="914186" fontAlgn="auto">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pPr eaLnBrk="1" hangingPunct="1">
              <a:defRPr/>
            </a:pPr>
            <a:r>
              <a:rPr lang="en-US" dirty="0"/>
              <a:t>Third Auction: Eligibility </a:t>
            </a:r>
            <a:r>
              <a:rPr lang="en-US" dirty="0" smtClean="0"/>
              <a:t>Criteria (4 </a:t>
            </a:r>
            <a:r>
              <a:rPr lang="en-US" dirty="0"/>
              <a:t>of 4</a:t>
            </a:r>
            <a:r>
              <a:rPr lang="en-US" dirty="0" smtClean="0"/>
              <a:t>)</a:t>
            </a:r>
            <a:endParaRPr lang="en-US" dirty="0"/>
          </a:p>
        </p:txBody>
      </p:sp>
      <p:sp>
        <p:nvSpPr>
          <p:cNvPr id="6" name="Rectangle 5"/>
          <p:cNvSpPr/>
          <p:nvPr/>
        </p:nvSpPr>
        <p:spPr bwMode="auto">
          <a:xfrm>
            <a:off x="381000" y="2209800"/>
            <a:ext cx="4114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Clr>
                <a:schemeClr val="accent6">
                  <a:lumMod val="75000"/>
                </a:schemeClr>
              </a:buClr>
              <a:buFont typeface="Arial" panose="020B0604020202020204" pitchFamily="34" charset="0"/>
              <a:buChar char="•"/>
              <a:defRPr/>
            </a:pPr>
            <a:r>
              <a:rPr lang="en-US" sz="1600" dirty="0" smtClean="0">
                <a:solidFill>
                  <a:schemeClr val="tx1"/>
                </a:solidFill>
              </a:rPr>
              <a:t>Price </a:t>
            </a:r>
            <a:r>
              <a:rPr lang="en-US" sz="1600" dirty="0">
                <a:solidFill>
                  <a:schemeClr val="tx1"/>
                </a:solidFill>
              </a:rPr>
              <a:t>guarantee allocated </a:t>
            </a:r>
            <a:r>
              <a:rPr lang="en-US" sz="1600" dirty="0" smtClean="0">
                <a:solidFill>
                  <a:schemeClr val="tx1"/>
                </a:solidFill>
              </a:rPr>
              <a:t>can </a:t>
            </a:r>
            <a:r>
              <a:rPr lang="en-US" sz="1600" dirty="0">
                <a:solidFill>
                  <a:schemeClr val="tx1"/>
                </a:solidFill>
              </a:rPr>
              <a:t>only be redeemed with emission reductions from </a:t>
            </a:r>
            <a:r>
              <a:rPr lang="en-US" sz="1600" dirty="0" smtClean="0">
                <a:solidFill>
                  <a:schemeClr val="tx1"/>
                </a:solidFill>
              </a:rPr>
              <a:t>new abatement projects </a:t>
            </a:r>
            <a:r>
              <a:rPr lang="en-US" sz="1600" dirty="0">
                <a:solidFill>
                  <a:schemeClr val="tx1"/>
                </a:solidFill>
              </a:rPr>
              <a:t>that </a:t>
            </a:r>
            <a:r>
              <a:rPr lang="en-US" sz="1600" dirty="0" smtClean="0">
                <a:solidFill>
                  <a:schemeClr val="tx1"/>
                </a:solidFill>
              </a:rPr>
              <a:t>purchase abatement equipment for the first time </a:t>
            </a:r>
            <a:r>
              <a:rPr lang="en-US" sz="1600" dirty="0" smtClean="0">
                <a:solidFill>
                  <a:schemeClr val="tx1"/>
                </a:solidFill>
              </a:rPr>
              <a:t>after </a:t>
            </a:r>
            <a:r>
              <a:rPr lang="en-US" sz="1600" dirty="0">
                <a:solidFill>
                  <a:schemeClr val="tx1"/>
                </a:solidFill>
              </a:rPr>
              <a:t>the auction </a:t>
            </a:r>
            <a:r>
              <a:rPr lang="en-US" sz="1600" dirty="0" smtClean="0">
                <a:solidFill>
                  <a:schemeClr val="tx1"/>
                </a:solidFill>
              </a:rPr>
              <a:t>date.</a:t>
            </a:r>
            <a:endParaRPr lang="en-US" sz="1600" dirty="0">
              <a:solidFill>
                <a:schemeClr val="tx1"/>
              </a:solidFill>
            </a:endParaRPr>
          </a:p>
          <a:p>
            <a:pPr eaLnBrk="1" hangingPunct="1">
              <a:buClr>
                <a:schemeClr val="accent6">
                  <a:lumMod val="75000"/>
                </a:schemeClr>
              </a:buClr>
              <a:defRPr/>
            </a:pPr>
            <a:endParaRPr lang="en-US" sz="1600" dirty="0" smtClean="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smtClean="0">
                <a:solidFill>
                  <a:schemeClr val="tx1"/>
                </a:solidFill>
              </a:rPr>
              <a:t>Emission reductions must be sourced from a new abatement project that has not purchased abatement technology before the auction date, meaning that the </a:t>
            </a:r>
            <a:r>
              <a:rPr lang="en-US" sz="1600" dirty="0">
                <a:solidFill>
                  <a:schemeClr val="tx1"/>
                </a:solidFill>
              </a:rPr>
              <a:t>date on which </a:t>
            </a:r>
            <a:r>
              <a:rPr lang="en-US" sz="1600" dirty="0" smtClean="0">
                <a:solidFill>
                  <a:schemeClr val="tx1"/>
                </a:solidFill>
              </a:rPr>
              <a:t>the project first purchases a secondary or tertiary catalyst or abatement equipment at the existing host site must be at the earliest on the auction date.</a:t>
            </a: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p:txBody>
      </p:sp>
      <p:cxnSp>
        <p:nvCxnSpPr>
          <p:cNvPr id="9" name="Straight Connector 8"/>
          <p:cNvCxnSpPr/>
          <p:nvPr/>
        </p:nvCxnSpPr>
        <p:spPr bwMode="auto">
          <a:xfrm>
            <a:off x="381000" y="2133600"/>
            <a:ext cx="411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4648200" y="2209800"/>
            <a:ext cx="4114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Font typeface="Arial" panose="020B0604020202020204" pitchFamily="34" charset="0"/>
              <a:buChar char="•"/>
              <a:defRPr/>
            </a:pPr>
            <a:endParaRPr lang="en-US" sz="4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smtClean="0">
                <a:solidFill>
                  <a:schemeClr val="tx1"/>
                </a:solidFill>
              </a:rPr>
              <a:t>Price </a:t>
            </a:r>
            <a:r>
              <a:rPr lang="en-US" sz="1600" dirty="0">
                <a:solidFill>
                  <a:schemeClr val="tx1"/>
                </a:solidFill>
              </a:rPr>
              <a:t>guarantees </a:t>
            </a:r>
            <a:r>
              <a:rPr lang="en-US" sz="1600" dirty="0" smtClean="0">
                <a:solidFill>
                  <a:schemeClr val="tx1"/>
                </a:solidFill>
              </a:rPr>
              <a:t>may </a:t>
            </a:r>
            <a:r>
              <a:rPr lang="en-US" sz="1600" dirty="0">
                <a:solidFill>
                  <a:schemeClr val="tx1"/>
                </a:solidFill>
              </a:rPr>
              <a:t>be redeemed with </a:t>
            </a:r>
            <a:r>
              <a:rPr lang="en-US" sz="1600" dirty="0" smtClean="0">
                <a:solidFill>
                  <a:schemeClr val="tx1"/>
                </a:solidFill>
              </a:rPr>
              <a:t>any eligible </a:t>
            </a:r>
            <a:r>
              <a:rPr lang="en-US" sz="1600" dirty="0">
                <a:solidFill>
                  <a:schemeClr val="tx1"/>
                </a:solidFill>
              </a:rPr>
              <a:t>emission </a:t>
            </a:r>
            <a:r>
              <a:rPr lang="en-US" sz="1600" dirty="0" smtClean="0">
                <a:solidFill>
                  <a:schemeClr val="tx1"/>
                </a:solidFill>
              </a:rPr>
              <a:t>reductions. N2O </a:t>
            </a:r>
            <a:r>
              <a:rPr lang="en-US" sz="1600" dirty="0">
                <a:solidFill>
                  <a:schemeClr val="tx1"/>
                </a:solidFill>
              </a:rPr>
              <a:t>abatement projects can be existing at the time of the auction or result from investments post-auction.</a:t>
            </a:r>
          </a:p>
        </p:txBody>
      </p:sp>
      <p:cxnSp>
        <p:nvCxnSpPr>
          <p:cNvPr id="12" name="Straight Connector 11"/>
          <p:cNvCxnSpPr/>
          <p:nvPr/>
        </p:nvCxnSpPr>
        <p:spPr bwMode="auto">
          <a:xfrm>
            <a:off x="4610100" y="2133600"/>
            <a:ext cx="411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1950" y="1808700"/>
            <a:ext cx="4114800" cy="338554"/>
          </a:xfrm>
          <a:prstGeom prst="rect">
            <a:avLst/>
          </a:prstGeom>
          <a:noFill/>
        </p:spPr>
        <p:txBody>
          <a:bodyPr wrap="square" rtlCol="0">
            <a:spAutoFit/>
          </a:bodyPr>
          <a:lstStyle/>
          <a:p>
            <a:pPr marL="0" lvl="1" algn="ctr"/>
            <a:r>
              <a:rPr lang="en-US" altLang="en-US" sz="1600" b="1" dirty="0" smtClean="0">
                <a:solidFill>
                  <a:schemeClr val="tx2"/>
                </a:solidFill>
              </a:rPr>
              <a:t>New Segment</a:t>
            </a:r>
            <a:endParaRPr lang="en-US" altLang="en-US" sz="1600" b="1" dirty="0">
              <a:solidFill>
                <a:schemeClr val="tx2"/>
              </a:solidFill>
            </a:endParaRPr>
          </a:p>
        </p:txBody>
      </p:sp>
      <p:sp>
        <p:nvSpPr>
          <p:cNvPr id="19" name="TextBox 18"/>
          <p:cNvSpPr txBox="1"/>
          <p:nvPr/>
        </p:nvSpPr>
        <p:spPr>
          <a:xfrm>
            <a:off x="4610100" y="1808699"/>
            <a:ext cx="4114800" cy="338554"/>
          </a:xfrm>
          <a:prstGeom prst="rect">
            <a:avLst/>
          </a:prstGeom>
          <a:noFill/>
        </p:spPr>
        <p:txBody>
          <a:bodyPr wrap="square" rtlCol="0">
            <a:spAutoFit/>
          </a:bodyPr>
          <a:lstStyle/>
          <a:p>
            <a:pPr marL="0" lvl="1" algn="ctr"/>
            <a:r>
              <a:rPr lang="en-US" altLang="en-US" sz="1600" b="1" dirty="0" smtClean="0">
                <a:solidFill>
                  <a:schemeClr val="tx2"/>
                </a:solidFill>
              </a:rPr>
              <a:t>Open Segment</a:t>
            </a:r>
            <a:endParaRPr lang="en-US" altLang="en-US" sz="1600" b="1" dirty="0">
              <a:solidFill>
                <a:schemeClr val="tx2"/>
              </a:solidFill>
            </a:endParaRPr>
          </a:p>
        </p:txBody>
      </p:sp>
      <p:sp>
        <p:nvSpPr>
          <p:cNvPr id="2" name="Slide Number Placeholder 1"/>
          <p:cNvSpPr>
            <a:spLocks noGrp="1"/>
          </p:cNvSpPr>
          <p:nvPr>
            <p:ph type="sldNum" sz="quarter" idx="4"/>
          </p:nvPr>
        </p:nvSpPr>
        <p:spPr/>
        <p:txBody>
          <a:bodyPr/>
          <a:lstStyle/>
          <a:p>
            <a:fld id="{9667A574-71CB-4A0D-9FFE-C1AB638DF96C}" type="slidenum">
              <a:rPr lang="en-US" altLang="en-US" smtClean="0"/>
              <a:pPr/>
              <a:t>12</a:t>
            </a:fld>
            <a:endParaRPr lang="en-US" altLang="en-US"/>
          </a:p>
        </p:txBody>
      </p:sp>
      <p:sp>
        <p:nvSpPr>
          <p:cNvPr id="3" name="Rectangle 2"/>
          <p:cNvSpPr/>
          <p:nvPr/>
        </p:nvSpPr>
        <p:spPr>
          <a:xfrm>
            <a:off x="413550" y="5410200"/>
            <a:ext cx="8292299" cy="369332"/>
          </a:xfrm>
          <a:prstGeom prst="rect">
            <a:avLst/>
          </a:prstGeom>
        </p:spPr>
        <p:txBody>
          <a:bodyPr wrap="square">
            <a:spAutoFit/>
          </a:bodyPr>
          <a:lstStyle/>
          <a:p>
            <a:pPr eaLnBrk="1" hangingPunct="1">
              <a:defRPr/>
            </a:pPr>
            <a:r>
              <a:rPr lang="en-US" dirty="0">
                <a:solidFill>
                  <a:srgbClr val="FF0000"/>
                </a:solidFill>
              </a:rPr>
              <a:t>Slide updated upon release of Bidder Application Package – October 26, 2016</a:t>
            </a:r>
            <a:endParaRPr lang="en-US" dirty="0">
              <a:solidFill>
                <a:srgbClr val="FF0000"/>
              </a:solidFill>
            </a:endParaRPr>
          </a:p>
        </p:txBody>
      </p:sp>
    </p:spTree>
    <p:extLst>
      <p:ext uri="{BB962C8B-B14F-4D97-AF65-F5344CB8AC3E}">
        <p14:creationId xmlns:p14="http://schemas.microsoft.com/office/powerpoint/2010/main" val="1501096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74638"/>
            <a:ext cx="8458200" cy="476250"/>
          </a:xfrm>
          <a:prstGeom prst="rect">
            <a:avLst/>
          </a:prstGeom>
          <a:noFill/>
        </p:spPr>
        <p:txBody>
          <a:bodyPr>
            <a:spAutoFit/>
          </a:bodyPr>
          <a:lstStyle>
            <a:defPPr>
              <a:defRPr lang="en-US"/>
            </a:defPPr>
            <a:lvl1pPr defTabSz="914186" fontAlgn="auto">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pPr eaLnBrk="1" hangingPunct="1">
              <a:defRPr/>
            </a:pPr>
            <a:r>
              <a:rPr lang="en-US" dirty="0" smtClean="0"/>
              <a:t>Announcement of Other Elements for Third Auction</a:t>
            </a:r>
          </a:p>
        </p:txBody>
      </p:sp>
      <p:sp>
        <p:nvSpPr>
          <p:cNvPr id="5" name="Rectangle 4"/>
          <p:cNvSpPr/>
          <p:nvPr/>
        </p:nvSpPr>
        <p:spPr bwMode="auto">
          <a:xfrm>
            <a:off x="457200" y="762000"/>
            <a:ext cx="79248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dirty="0">
              <a:solidFill>
                <a:schemeClr val="tx1"/>
              </a:solidFill>
            </a:endParaRPr>
          </a:p>
        </p:txBody>
      </p:sp>
      <p:sp>
        <p:nvSpPr>
          <p:cNvPr id="7" name="Rectangle 6"/>
          <p:cNvSpPr/>
          <p:nvPr/>
        </p:nvSpPr>
        <p:spPr>
          <a:xfrm>
            <a:off x="457200" y="1371600"/>
            <a:ext cx="8321040" cy="5709255"/>
          </a:xfrm>
          <a:prstGeom prst="rect">
            <a:avLst/>
          </a:prstGeom>
        </p:spPr>
        <p:txBody>
          <a:bodyPr wrap="square">
            <a:spAutoFit/>
          </a:bodyPr>
          <a:lstStyle/>
          <a:p>
            <a:pPr marL="171450" indent="-171450" eaLnBrk="1" hangingPunct="1">
              <a:spcAft>
                <a:spcPts val="1200"/>
              </a:spcAft>
              <a:buClr>
                <a:schemeClr val="accent6">
                  <a:lumMod val="75000"/>
                </a:schemeClr>
              </a:buClr>
              <a:buFont typeface="Arial" panose="020B0604020202020204" pitchFamily="34" charset="0"/>
              <a:buChar char="•"/>
              <a:defRPr/>
            </a:pPr>
            <a:r>
              <a:rPr lang="en-US" sz="1500" dirty="0" smtClean="0">
                <a:latin typeface="+mn-lt"/>
                <a:cs typeface="+mn-cs"/>
              </a:rPr>
              <a:t>The auction budget is a total of $12m across both segments</a:t>
            </a:r>
          </a:p>
          <a:p>
            <a:pPr marL="800100" lvl="1" indent="-342900" eaLnBrk="1" hangingPunct="1">
              <a:spcAft>
                <a:spcPts val="1200"/>
              </a:spcAft>
              <a:buClr>
                <a:schemeClr val="accent6">
                  <a:lumMod val="75000"/>
                </a:schemeClr>
              </a:buClr>
              <a:buFont typeface="Wingdings" panose="05000000000000000000" pitchFamily="2" charset="2"/>
              <a:buChar char="Ø"/>
              <a:defRPr/>
            </a:pPr>
            <a:r>
              <a:rPr lang="en-US" sz="1500" dirty="0" smtClean="0"/>
              <a:t>The budget for New Segment is $6m. Any unspent budget from New Segment will be added to the budget of the Open Segment. The Segments are scheduled to run consecutively on the same day, although upon the conclusion of the New Segment, the Open Segment may be rescheduled to another day by the Secretariat for lack of time or other reasons</a:t>
            </a:r>
            <a:endParaRPr lang="en-US" sz="1500" dirty="0" smtClean="0">
              <a:latin typeface="+mn-lt"/>
              <a:cs typeface="+mn-cs"/>
            </a:endParaRPr>
          </a:p>
          <a:p>
            <a:pPr marL="171450" indent="-171450" eaLnBrk="1" hangingPunct="1">
              <a:spcAft>
                <a:spcPts val="1200"/>
              </a:spcAft>
              <a:buClr>
                <a:schemeClr val="accent6">
                  <a:lumMod val="75000"/>
                </a:schemeClr>
              </a:buClr>
              <a:buFont typeface="Arial" panose="020B0604020202020204" pitchFamily="34" charset="0"/>
              <a:buChar char="•"/>
              <a:defRPr/>
            </a:pPr>
            <a:r>
              <a:rPr lang="en-US" sz="1500" dirty="0" smtClean="0">
                <a:latin typeface="+mn-lt"/>
                <a:cs typeface="+mn-cs"/>
              </a:rPr>
              <a:t>Each option will require 2,500 eligible homogeneous ERs (from same project, vintage or monitoring period) at redemption, and will be sold to auction winners for $750 (i.e., $0.30 per ER).</a:t>
            </a:r>
            <a:r>
              <a:rPr lang="en-US" sz="1500" dirty="0">
                <a:solidFill>
                  <a:srgbClr val="FF0000"/>
                </a:solidFill>
              </a:rPr>
              <a:t> </a:t>
            </a:r>
            <a:endParaRPr lang="en-US" sz="1500" dirty="0" smtClean="0">
              <a:solidFill>
                <a:srgbClr val="FF0000"/>
              </a:solidFill>
            </a:endParaRPr>
          </a:p>
          <a:p>
            <a:pPr marL="514350" eaLnBrk="1" hangingPunct="1">
              <a:spcAft>
                <a:spcPts val="1200"/>
              </a:spcAft>
              <a:buClr>
                <a:schemeClr val="accent6">
                  <a:lumMod val="75000"/>
                </a:schemeClr>
              </a:buClr>
              <a:buFont typeface="Wingdings" panose="05000000000000000000" pitchFamily="2" charset="2"/>
              <a:buChar char="Ø"/>
              <a:defRPr/>
            </a:pPr>
            <a:r>
              <a:rPr lang="en-US" sz="1500" dirty="0"/>
              <a:t>	1 Bid Unit = 10,000 </a:t>
            </a:r>
            <a:r>
              <a:rPr lang="en-US" sz="1500" dirty="0" smtClean="0"/>
              <a:t>ERs; </a:t>
            </a:r>
            <a:r>
              <a:rPr lang="en-US" sz="1500" dirty="0"/>
              <a:t>divided into 4 </a:t>
            </a:r>
            <a:r>
              <a:rPr lang="en-US" sz="1500" dirty="0" smtClean="0"/>
              <a:t>x 2,500 </a:t>
            </a:r>
            <a:r>
              <a:rPr lang="en-US" sz="1500" dirty="0"/>
              <a:t>Lots</a:t>
            </a:r>
          </a:p>
          <a:p>
            <a:pPr marL="171450" indent="-171450" eaLnBrk="1" hangingPunct="1">
              <a:spcAft>
                <a:spcPts val="1200"/>
              </a:spcAft>
              <a:buClr>
                <a:schemeClr val="accent6">
                  <a:lumMod val="75000"/>
                </a:schemeClr>
              </a:buClr>
              <a:buFont typeface="Arial" panose="020B0604020202020204" pitchFamily="34" charset="0"/>
              <a:buChar char="•"/>
              <a:defRPr/>
            </a:pPr>
            <a:r>
              <a:rPr lang="en-US" sz="1500" dirty="0" smtClean="0">
                <a:latin typeface="+mn-lt"/>
                <a:cs typeface="+mn-cs"/>
              </a:rPr>
              <a:t>Bidders must post a refundable deposit of $0.06 per ER that they wish to redeem (i.e., for each 2,500 ER Lot $150 must be deposited</a:t>
            </a:r>
          </a:p>
          <a:p>
            <a:pPr marL="171450" indent="-171450" eaLnBrk="1" hangingPunct="1">
              <a:spcAft>
                <a:spcPts val="1200"/>
              </a:spcAft>
              <a:buClr>
                <a:schemeClr val="accent6">
                  <a:lumMod val="75000"/>
                </a:schemeClr>
              </a:buClr>
              <a:buFont typeface="Arial" panose="020B0604020202020204" pitchFamily="34" charset="0"/>
              <a:buChar char="•"/>
              <a:defRPr/>
            </a:pPr>
            <a:r>
              <a:rPr lang="en-US" sz="1500" dirty="0"/>
              <a:t>A DOE will have to certify, in a separate schedule, that an ER is eligible for payment with PAFERNs won in Segment </a:t>
            </a:r>
            <a:r>
              <a:rPr lang="en-US" sz="1500" dirty="0" smtClean="0"/>
              <a:t>A </a:t>
            </a:r>
            <a:r>
              <a:rPr lang="en-US" sz="1500" dirty="0"/>
              <a:t>was a result of an abatement project that was operational after the auction date.</a:t>
            </a:r>
          </a:p>
          <a:p>
            <a:pPr marL="171450" indent="-171450" eaLnBrk="1" hangingPunct="1">
              <a:spcAft>
                <a:spcPts val="1200"/>
              </a:spcAft>
              <a:buClr>
                <a:schemeClr val="accent6">
                  <a:lumMod val="75000"/>
                </a:schemeClr>
              </a:buClr>
              <a:buFont typeface="Arial" panose="020B0604020202020204" pitchFamily="34" charset="0"/>
              <a:buChar char="•"/>
              <a:defRPr/>
            </a:pPr>
            <a:r>
              <a:rPr lang="en-US" sz="1500" dirty="0" smtClean="0">
                <a:latin typeface="+mn-lt"/>
                <a:cs typeface="+mn-cs"/>
              </a:rPr>
              <a:t>To become qualified to bid, firms will undergo an integrity </a:t>
            </a:r>
            <a:r>
              <a:rPr lang="en-US" sz="1500" dirty="0">
                <a:latin typeface="+mn-lt"/>
                <a:cs typeface="+mn-cs"/>
              </a:rPr>
              <a:t>d</a:t>
            </a:r>
            <a:r>
              <a:rPr lang="en-US" sz="1500" dirty="0" smtClean="0">
                <a:latin typeface="+mn-lt"/>
                <a:cs typeface="+mn-cs"/>
              </a:rPr>
              <a:t>ue </a:t>
            </a:r>
            <a:r>
              <a:rPr lang="en-US" sz="1500" dirty="0">
                <a:latin typeface="+mn-lt"/>
                <a:cs typeface="+mn-cs"/>
              </a:rPr>
              <a:t>d</a:t>
            </a:r>
            <a:r>
              <a:rPr lang="en-US" sz="1500" dirty="0" smtClean="0">
                <a:latin typeface="+mn-lt"/>
                <a:cs typeface="+mn-cs"/>
              </a:rPr>
              <a:t>iligence screening</a:t>
            </a:r>
          </a:p>
          <a:p>
            <a:pPr marL="171450" indent="-171450" eaLnBrk="1" hangingPunct="1">
              <a:spcAft>
                <a:spcPts val="1200"/>
              </a:spcAft>
              <a:buClr>
                <a:schemeClr val="accent6">
                  <a:lumMod val="75000"/>
                </a:schemeClr>
              </a:buClr>
              <a:buFont typeface="Arial" panose="020B0604020202020204" pitchFamily="34" charset="0"/>
              <a:buChar char="•"/>
              <a:defRPr/>
            </a:pPr>
            <a:r>
              <a:rPr lang="en-US" sz="1500" dirty="0" smtClean="0">
                <a:latin typeface="+mn-lt"/>
                <a:cs typeface="+mn-cs"/>
              </a:rPr>
              <a:t>The auction clearing prices and the winners will be made public on the PAF website</a:t>
            </a:r>
          </a:p>
          <a:p>
            <a:pPr eaLnBrk="1" hangingPunct="1">
              <a:defRPr/>
            </a:pPr>
            <a:endParaRPr lang="en-US" sz="1500" dirty="0"/>
          </a:p>
          <a:p>
            <a:pPr marL="171450" indent="-171450" eaLnBrk="1" hangingPunct="1">
              <a:buFont typeface="Arial" panose="020B0604020202020204" pitchFamily="34" charset="0"/>
              <a:buChar char="•"/>
              <a:defRPr/>
            </a:pPr>
            <a:endParaRPr lang="en-US" sz="1500" dirty="0" smtClean="0"/>
          </a:p>
          <a:p>
            <a:pPr marL="171450" indent="-171450" eaLnBrk="1" hangingPunct="1">
              <a:buFont typeface="Arial" panose="020B0604020202020204" pitchFamily="34" charset="0"/>
              <a:buChar char="•"/>
              <a:defRPr/>
            </a:pPr>
            <a:endParaRPr lang="en-US" sz="1500" dirty="0">
              <a:latin typeface="+mn-lt"/>
              <a:cs typeface="+mn-cs"/>
            </a:endParaRPr>
          </a:p>
          <a:p>
            <a:pPr marL="171450" indent="-171450" eaLnBrk="1" hangingPunct="1">
              <a:buFont typeface="Arial" panose="020B0604020202020204" pitchFamily="34" charset="0"/>
              <a:buChar char="•"/>
              <a:defRPr/>
            </a:pPr>
            <a:endParaRPr lang="en-US" sz="1500" dirty="0">
              <a:latin typeface="+mn-lt"/>
              <a:cs typeface="+mn-cs"/>
            </a:endParaRPr>
          </a:p>
          <a:p>
            <a:pPr marL="171450" indent="-171450" eaLnBrk="1" hangingPunct="1">
              <a:buFont typeface="Arial" panose="020B0604020202020204" pitchFamily="34" charset="0"/>
              <a:buChar char="•"/>
              <a:defRPr/>
            </a:pPr>
            <a:endParaRPr lang="en-US" sz="1500" dirty="0">
              <a:latin typeface="+mn-lt"/>
              <a:cs typeface="+mn-cs"/>
            </a:endParaRPr>
          </a:p>
        </p:txBody>
      </p:sp>
      <p:cxnSp>
        <p:nvCxnSpPr>
          <p:cNvPr id="8" name="Straight Connector 7"/>
          <p:cNvCxnSpPr/>
          <p:nvPr/>
        </p:nvCxnSpPr>
        <p:spPr bwMode="auto">
          <a:xfrm>
            <a:off x="342900" y="1381125"/>
            <a:ext cx="8420100" cy="476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3418" y="1042987"/>
            <a:ext cx="8399582" cy="338554"/>
          </a:xfrm>
          <a:prstGeom prst="rect">
            <a:avLst/>
          </a:prstGeom>
          <a:noFill/>
        </p:spPr>
        <p:txBody>
          <a:bodyPr wrap="square" rtlCol="0">
            <a:spAutoFit/>
          </a:bodyPr>
          <a:lstStyle/>
          <a:p>
            <a:pPr marL="0" lvl="1" algn="ctr"/>
            <a:r>
              <a:rPr lang="en-US" altLang="en-US" sz="1600" b="1" dirty="0" smtClean="0">
                <a:solidFill>
                  <a:schemeClr val="tx2"/>
                </a:solidFill>
              </a:rPr>
              <a:t>Other Elements</a:t>
            </a:r>
            <a:endParaRPr lang="en-US" altLang="en-US" sz="1600" b="1" dirty="0">
              <a:solidFill>
                <a:schemeClr val="tx2"/>
              </a:solidFill>
            </a:endParaRPr>
          </a:p>
        </p:txBody>
      </p:sp>
      <p:sp>
        <p:nvSpPr>
          <p:cNvPr id="2" name="Slide Number Placeholder 1"/>
          <p:cNvSpPr>
            <a:spLocks noGrp="1"/>
          </p:cNvSpPr>
          <p:nvPr>
            <p:ph type="sldNum" sz="quarter" idx="4"/>
          </p:nvPr>
        </p:nvSpPr>
        <p:spPr/>
        <p:txBody>
          <a:bodyPr/>
          <a:lstStyle/>
          <a:p>
            <a:fld id="{9667A574-71CB-4A0D-9FFE-C1AB638DF96C}" type="slidenum">
              <a:rPr lang="en-US" altLang="en-US" smtClean="0"/>
              <a:pPr/>
              <a:t>13</a:t>
            </a:fld>
            <a:endParaRPr lang="en-US" altLang="en-US"/>
          </a:p>
        </p:txBody>
      </p:sp>
      <p:sp>
        <p:nvSpPr>
          <p:cNvPr id="12" name="TextBox 11"/>
          <p:cNvSpPr txBox="1"/>
          <p:nvPr/>
        </p:nvSpPr>
        <p:spPr>
          <a:xfrm>
            <a:off x="6286500" y="671840"/>
            <a:ext cx="2819400" cy="523220"/>
          </a:xfrm>
          <a:prstGeom prst="rect">
            <a:avLst/>
          </a:prstGeom>
          <a:noFill/>
        </p:spPr>
        <p:txBody>
          <a:bodyPr wrap="square" rtlCol="0">
            <a:spAutoFit/>
          </a:bodyPr>
          <a:lstStyle/>
          <a:p>
            <a:r>
              <a:rPr lang="en-US" sz="1400" b="1" dirty="0" smtClean="0">
                <a:solidFill>
                  <a:srgbClr val="FF0000"/>
                </a:solidFill>
              </a:rPr>
              <a:t>TO BE CONFIRMED IN AUCTION RULES (PUBLISHED SEPARATELY) </a:t>
            </a:r>
            <a:endParaRPr lang="en-US" sz="1400" b="1" dirty="0">
              <a:solidFill>
                <a:srgbClr val="FF0000"/>
              </a:solidFill>
            </a:endParaRPr>
          </a:p>
        </p:txBody>
      </p:sp>
    </p:spTree>
    <p:extLst>
      <p:ext uri="{BB962C8B-B14F-4D97-AF65-F5344CB8AC3E}">
        <p14:creationId xmlns:p14="http://schemas.microsoft.com/office/powerpoint/2010/main" val="128736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505200" y="1377156"/>
            <a:ext cx="0" cy="374904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Title 2"/>
          <p:cNvSpPr txBox="1">
            <a:spLocks/>
          </p:cNvSpPr>
          <p:nvPr/>
        </p:nvSpPr>
        <p:spPr>
          <a:xfrm>
            <a:off x="457200" y="274638"/>
            <a:ext cx="8229600"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Both </a:t>
            </a:r>
            <a:r>
              <a:rPr lang="en-US" dirty="0" smtClean="0">
                <a:effectLst>
                  <a:outerShdw blurRad="38100" dist="38100" dir="2700000" algn="tl">
                    <a:srgbClr val="000000">
                      <a:alpha val="43137"/>
                    </a:srgbClr>
                  </a:outerShdw>
                </a:effectLst>
                <a:cs typeface="Calibri" pitchFamily="34" charset="0"/>
              </a:rPr>
              <a:t>segments </a:t>
            </a:r>
            <a:r>
              <a:rPr lang="en-US" dirty="0" smtClean="0">
                <a:effectLst>
                  <a:outerShdw blurRad="38100" dist="38100" dir="2700000" algn="tl">
                    <a:srgbClr val="000000">
                      <a:alpha val="43137"/>
                    </a:srgbClr>
                  </a:outerShdw>
                </a:effectLst>
                <a:cs typeface="Calibri" pitchFamily="34" charset="0"/>
              </a:rPr>
              <a:t>will be descending clock auctions</a:t>
            </a:r>
            <a:endParaRPr lang="en-US" dirty="0">
              <a:effectLst>
                <a:outerShdw blurRad="38100" dist="38100" dir="2700000" algn="tl">
                  <a:srgbClr val="000000">
                    <a:alpha val="43137"/>
                  </a:srgbClr>
                </a:outerShdw>
              </a:effectLst>
              <a:cs typeface="Calibri" pitchFamily="34" charset="0"/>
            </a:endParaRPr>
          </a:p>
        </p:txBody>
      </p:sp>
      <p:cxnSp>
        <p:nvCxnSpPr>
          <p:cNvPr id="20" name="Straight Arrow Connector 19"/>
          <p:cNvCxnSpPr/>
          <p:nvPr/>
        </p:nvCxnSpPr>
        <p:spPr>
          <a:xfrm flipV="1">
            <a:off x="1458923" y="1028685"/>
            <a:ext cx="0" cy="41152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462087" y="5133975"/>
            <a:ext cx="49387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7" name="TextBox 26"/>
          <p:cNvSpPr txBox="1">
            <a:spLocks noChangeArrowheads="1"/>
          </p:cNvSpPr>
          <p:nvPr/>
        </p:nvSpPr>
        <p:spPr bwMode="auto">
          <a:xfrm>
            <a:off x="784229" y="959123"/>
            <a:ext cx="1028700" cy="7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t>Price</a:t>
            </a:r>
          </a:p>
          <a:p>
            <a:pPr eaLnBrk="1" hangingPunct="1">
              <a:spcBef>
                <a:spcPct val="0"/>
              </a:spcBef>
              <a:buFontTx/>
              <a:buNone/>
            </a:pPr>
            <a:r>
              <a:rPr lang="en-US" altLang="en-US" sz="1000" dirty="0"/>
              <a:t>(per ton</a:t>
            </a:r>
            <a:r>
              <a:rPr lang="en-US" altLang="en-US" sz="1000" b="1" dirty="0"/>
              <a:t>)</a:t>
            </a:r>
          </a:p>
        </p:txBody>
      </p:sp>
      <p:sp>
        <p:nvSpPr>
          <p:cNvPr id="10248" name="TextBox 64"/>
          <p:cNvSpPr txBox="1">
            <a:spLocks noChangeArrowheads="1"/>
          </p:cNvSpPr>
          <p:nvPr/>
        </p:nvSpPr>
        <p:spPr bwMode="auto">
          <a:xfrm>
            <a:off x="4887912" y="5164905"/>
            <a:ext cx="1781175" cy="7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t>Quantity</a:t>
            </a:r>
            <a:endParaRPr lang="en-US" altLang="en-US" sz="1000" b="1" dirty="0"/>
          </a:p>
          <a:p>
            <a:pPr algn="ctr" eaLnBrk="1" hangingPunct="1">
              <a:spcBef>
                <a:spcPct val="0"/>
              </a:spcBef>
              <a:buFontTx/>
              <a:buNone/>
            </a:pPr>
            <a:r>
              <a:rPr lang="en-US" altLang="en-US" sz="1000" dirty="0"/>
              <a:t>($ millions)</a:t>
            </a:r>
          </a:p>
        </p:txBody>
      </p:sp>
      <p:cxnSp>
        <p:nvCxnSpPr>
          <p:cNvPr id="30" name="Straight Connector 29"/>
          <p:cNvCxnSpPr/>
          <p:nvPr/>
        </p:nvCxnSpPr>
        <p:spPr>
          <a:xfrm flipV="1">
            <a:off x="3504385" y="3411908"/>
            <a:ext cx="0" cy="16916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250" name="TextBox 66"/>
          <p:cNvSpPr txBox="1">
            <a:spLocks noChangeArrowheads="1"/>
          </p:cNvSpPr>
          <p:nvPr/>
        </p:nvSpPr>
        <p:spPr bwMode="auto">
          <a:xfrm>
            <a:off x="2513020" y="1056666"/>
            <a:ext cx="1781175" cy="7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t>Fixed Supply</a:t>
            </a:r>
          </a:p>
          <a:p>
            <a:pPr eaLnBrk="1" hangingPunct="1">
              <a:spcBef>
                <a:spcPct val="0"/>
              </a:spcBef>
              <a:buFontTx/>
              <a:buNone/>
            </a:pPr>
            <a:r>
              <a:rPr lang="en-US" altLang="en-US" sz="1000" dirty="0"/>
              <a:t>(auction budget)</a:t>
            </a:r>
          </a:p>
        </p:txBody>
      </p:sp>
      <p:cxnSp>
        <p:nvCxnSpPr>
          <p:cNvPr id="33" name="Straight Connector 32"/>
          <p:cNvCxnSpPr/>
          <p:nvPr/>
        </p:nvCxnSpPr>
        <p:spPr>
          <a:xfrm flipV="1">
            <a:off x="1433716" y="1672413"/>
            <a:ext cx="4171934" cy="347147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0252" name="TextBox 69"/>
          <p:cNvSpPr txBox="1">
            <a:spLocks noChangeArrowheads="1"/>
          </p:cNvSpPr>
          <p:nvPr/>
        </p:nvSpPr>
        <p:spPr bwMode="auto">
          <a:xfrm>
            <a:off x="4724400" y="1295400"/>
            <a:ext cx="1781175" cy="7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t>Demand</a:t>
            </a:r>
          </a:p>
          <a:p>
            <a:pPr eaLnBrk="1" hangingPunct="1">
              <a:spcBef>
                <a:spcPct val="0"/>
              </a:spcBef>
              <a:buFontTx/>
              <a:buNone/>
            </a:pPr>
            <a:r>
              <a:rPr lang="en-US" altLang="en-US" sz="1000" dirty="0"/>
              <a:t>(for options)</a:t>
            </a:r>
            <a:endParaRPr lang="en-US" altLang="en-US" sz="1400" dirty="0"/>
          </a:p>
        </p:txBody>
      </p:sp>
      <p:sp>
        <p:nvSpPr>
          <p:cNvPr id="34" name="Down Arrow 33"/>
          <p:cNvSpPr/>
          <p:nvPr/>
        </p:nvSpPr>
        <p:spPr>
          <a:xfrm>
            <a:off x="278596" y="2709040"/>
            <a:ext cx="864404" cy="1562253"/>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54" name="TextBox 71"/>
          <p:cNvSpPr txBox="1">
            <a:spLocks noChangeArrowheads="1"/>
          </p:cNvSpPr>
          <p:nvPr/>
        </p:nvSpPr>
        <p:spPr bwMode="auto">
          <a:xfrm rot="-5400000">
            <a:off x="-232140" y="2571221"/>
            <a:ext cx="2090731" cy="4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00"/>
              </a:lnSpc>
              <a:spcBef>
                <a:spcPct val="0"/>
              </a:spcBef>
              <a:buFontTx/>
              <a:buNone/>
            </a:pPr>
            <a:r>
              <a:rPr lang="en-US" altLang="en-US" sz="1000" dirty="0"/>
              <a:t>Descending </a:t>
            </a:r>
          </a:p>
          <a:p>
            <a:pPr eaLnBrk="1" hangingPunct="1">
              <a:spcBef>
                <a:spcPct val="0"/>
              </a:spcBef>
              <a:buFontTx/>
              <a:buNone/>
            </a:pPr>
            <a:r>
              <a:rPr lang="en-US" altLang="en-US" sz="1000" dirty="0"/>
              <a:t>price clock</a:t>
            </a:r>
          </a:p>
        </p:txBody>
      </p:sp>
      <p:cxnSp>
        <p:nvCxnSpPr>
          <p:cNvPr id="76" name="Straight Connector 75"/>
          <p:cNvCxnSpPr/>
          <p:nvPr/>
        </p:nvCxnSpPr>
        <p:spPr>
          <a:xfrm flipV="1">
            <a:off x="1467061" y="3383190"/>
            <a:ext cx="2071478" cy="1738547"/>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0257" name="TextBox 101"/>
          <p:cNvSpPr txBox="1">
            <a:spLocks noChangeArrowheads="1"/>
          </p:cNvSpPr>
          <p:nvPr/>
        </p:nvSpPr>
        <p:spPr bwMode="auto">
          <a:xfrm>
            <a:off x="1236658" y="1797361"/>
            <a:ext cx="514350" cy="3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$7</a:t>
            </a:r>
          </a:p>
        </p:txBody>
      </p:sp>
      <p:sp>
        <p:nvSpPr>
          <p:cNvPr id="10258" name="TextBox 102"/>
          <p:cNvSpPr txBox="1">
            <a:spLocks noChangeArrowheads="1"/>
          </p:cNvSpPr>
          <p:nvPr/>
        </p:nvSpPr>
        <p:spPr bwMode="auto">
          <a:xfrm>
            <a:off x="1235070" y="2278849"/>
            <a:ext cx="514350" cy="3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$6</a:t>
            </a:r>
          </a:p>
        </p:txBody>
      </p:sp>
      <p:sp>
        <p:nvSpPr>
          <p:cNvPr id="10259" name="TextBox 103"/>
          <p:cNvSpPr txBox="1">
            <a:spLocks noChangeArrowheads="1"/>
          </p:cNvSpPr>
          <p:nvPr/>
        </p:nvSpPr>
        <p:spPr bwMode="auto">
          <a:xfrm>
            <a:off x="1235070" y="2760337"/>
            <a:ext cx="514350" cy="3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$5</a:t>
            </a:r>
          </a:p>
        </p:txBody>
      </p:sp>
      <p:sp>
        <p:nvSpPr>
          <p:cNvPr id="10260" name="TextBox 104"/>
          <p:cNvSpPr txBox="1">
            <a:spLocks noChangeArrowheads="1"/>
          </p:cNvSpPr>
          <p:nvPr/>
        </p:nvSpPr>
        <p:spPr bwMode="auto">
          <a:xfrm>
            <a:off x="1233483" y="3241825"/>
            <a:ext cx="514350" cy="3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$4</a:t>
            </a:r>
          </a:p>
        </p:txBody>
      </p:sp>
      <p:sp>
        <p:nvSpPr>
          <p:cNvPr id="10261" name="TextBox 105"/>
          <p:cNvSpPr txBox="1">
            <a:spLocks noChangeArrowheads="1"/>
          </p:cNvSpPr>
          <p:nvPr/>
        </p:nvSpPr>
        <p:spPr bwMode="auto">
          <a:xfrm>
            <a:off x="1235070" y="3723313"/>
            <a:ext cx="514350" cy="3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$3</a:t>
            </a:r>
          </a:p>
        </p:txBody>
      </p:sp>
      <p:sp>
        <p:nvSpPr>
          <p:cNvPr id="10262" name="TextBox 106"/>
          <p:cNvSpPr txBox="1">
            <a:spLocks noChangeArrowheads="1"/>
          </p:cNvSpPr>
          <p:nvPr/>
        </p:nvSpPr>
        <p:spPr bwMode="auto">
          <a:xfrm>
            <a:off x="1233483" y="4202414"/>
            <a:ext cx="514350" cy="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a:t>
            </a:r>
          </a:p>
        </p:txBody>
      </p:sp>
      <p:sp>
        <p:nvSpPr>
          <p:cNvPr id="10263" name="TextBox 107"/>
          <p:cNvSpPr txBox="1">
            <a:spLocks noChangeArrowheads="1"/>
          </p:cNvSpPr>
          <p:nvPr/>
        </p:nvSpPr>
        <p:spPr bwMode="auto">
          <a:xfrm>
            <a:off x="1233483" y="4681519"/>
            <a:ext cx="514350" cy="3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$1</a:t>
            </a:r>
          </a:p>
        </p:txBody>
      </p:sp>
      <p:sp>
        <p:nvSpPr>
          <p:cNvPr id="10264" name="TextBox 109"/>
          <p:cNvSpPr txBox="1">
            <a:spLocks noChangeArrowheads="1"/>
          </p:cNvSpPr>
          <p:nvPr/>
        </p:nvSpPr>
        <p:spPr bwMode="auto">
          <a:xfrm>
            <a:off x="3276600" y="5164905"/>
            <a:ext cx="514350" cy="3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00" b="1" dirty="0" smtClean="0"/>
              <a:t>$6 </a:t>
            </a:r>
            <a:r>
              <a:rPr lang="en-US" altLang="en-US" sz="800" b="1" dirty="0"/>
              <a:t>million*</a:t>
            </a:r>
          </a:p>
        </p:txBody>
      </p:sp>
      <p:sp>
        <p:nvSpPr>
          <p:cNvPr id="10265" name="TextBox 11277"/>
          <p:cNvSpPr txBox="1">
            <a:spLocks noChangeArrowheads="1"/>
          </p:cNvSpPr>
          <p:nvPr/>
        </p:nvSpPr>
        <p:spPr bwMode="auto">
          <a:xfrm>
            <a:off x="5359704" y="2488690"/>
            <a:ext cx="3406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dirty="0">
                <a:solidFill>
                  <a:srgbClr val="FF0000"/>
                </a:solidFill>
                <a:latin typeface="Arial Black" panose="020B0A04020102020204" pitchFamily="34" charset="0"/>
              </a:rPr>
              <a:t>FOR EXAMPLE ONLY</a:t>
            </a:r>
          </a:p>
          <a:p>
            <a:pPr algn="ctr" eaLnBrk="1" hangingPunct="1">
              <a:spcBef>
                <a:spcPct val="0"/>
              </a:spcBef>
              <a:buFontTx/>
              <a:buNone/>
            </a:pPr>
            <a:r>
              <a:rPr lang="en-US" altLang="en-US" sz="1200" b="1" dirty="0">
                <a:solidFill>
                  <a:srgbClr val="FF0000"/>
                </a:solidFill>
                <a:latin typeface="Arial Black" panose="020B0A04020102020204" pitchFamily="34" charset="0"/>
              </a:rPr>
              <a:t>AUCTION RESULTS WILL VARY</a:t>
            </a:r>
          </a:p>
        </p:txBody>
      </p:sp>
      <p:cxnSp>
        <p:nvCxnSpPr>
          <p:cNvPr id="4" name="Straight Connector 3"/>
          <p:cNvCxnSpPr/>
          <p:nvPr/>
        </p:nvCxnSpPr>
        <p:spPr>
          <a:xfrm>
            <a:off x="1454146" y="2006946"/>
            <a:ext cx="374904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097774" y="2940201"/>
            <a:ext cx="0" cy="2161443"/>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1557344" y="1892643"/>
            <a:ext cx="1907383" cy="1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$7: Starting price – Round #1</a:t>
            </a:r>
          </a:p>
        </p:txBody>
      </p:sp>
      <p:cxnSp>
        <p:nvCxnSpPr>
          <p:cNvPr id="37" name="Straight Connector 36"/>
          <p:cNvCxnSpPr/>
          <p:nvPr/>
        </p:nvCxnSpPr>
        <p:spPr>
          <a:xfrm>
            <a:off x="1462094" y="2480021"/>
            <a:ext cx="32004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1577979" y="2349843"/>
            <a:ext cx="1331115" cy="1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$6: Round #2</a:t>
            </a:r>
          </a:p>
        </p:txBody>
      </p:sp>
      <p:cxnSp>
        <p:nvCxnSpPr>
          <p:cNvPr id="39" name="Straight Connector 38"/>
          <p:cNvCxnSpPr/>
          <p:nvPr/>
        </p:nvCxnSpPr>
        <p:spPr>
          <a:xfrm flipV="1">
            <a:off x="4648200" y="2480416"/>
            <a:ext cx="0" cy="265176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766709" y="3224627"/>
            <a:ext cx="0" cy="192024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74784" y="2940200"/>
            <a:ext cx="265176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1577979" y="2825897"/>
            <a:ext cx="1331115" cy="1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$5: Round #3</a:t>
            </a:r>
          </a:p>
        </p:txBody>
      </p:sp>
      <p:cxnSp>
        <p:nvCxnSpPr>
          <p:cNvPr id="44" name="Straight Connector 43"/>
          <p:cNvCxnSpPr/>
          <p:nvPr/>
        </p:nvCxnSpPr>
        <p:spPr>
          <a:xfrm>
            <a:off x="1458918" y="3216817"/>
            <a:ext cx="228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1577979" y="3092989"/>
            <a:ext cx="1331115" cy="1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$4.50: Round #4</a:t>
            </a:r>
          </a:p>
        </p:txBody>
      </p:sp>
      <p:cxnSp>
        <p:nvCxnSpPr>
          <p:cNvPr id="16" name="Straight Connector 15"/>
          <p:cNvCxnSpPr/>
          <p:nvPr/>
        </p:nvCxnSpPr>
        <p:spPr>
          <a:xfrm flipV="1">
            <a:off x="1458920" y="3414357"/>
            <a:ext cx="2057398" cy="23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571621" y="3300055"/>
            <a:ext cx="1966918"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$4: Winning Price – Round #5</a:t>
            </a:r>
            <a:endParaRPr lang="en-US" altLang="en-US" sz="1800" dirty="0"/>
          </a:p>
        </p:txBody>
      </p:sp>
      <p:sp>
        <p:nvSpPr>
          <p:cNvPr id="57" name="Rectangle 56"/>
          <p:cNvSpPr>
            <a:spLocks noChangeArrowheads="1"/>
          </p:cNvSpPr>
          <p:nvPr/>
        </p:nvSpPr>
        <p:spPr bwMode="auto">
          <a:xfrm>
            <a:off x="4800600" y="2780957"/>
            <a:ext cx="41592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100" dirty="0"/>
          </a:p>
        </p:txBody>
      </p:sp>
      <p:cxnSp>
        <p:nvCxnSpPr>
          <p:cNvPr id="50" name="Straight Connector 49"/>
          <p:cNvCxnSpPr/>
          <p:nvPr/>
        </p:nvCxnSpPr>
        <p:spPr>
          <a:xfrm flipV="1">
            <a:off x="5223616" y="2001520"/>
            <a:ext cx="0" cy="3132455"/>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fld id="{9667A574-71CB-4A0D-9FFE-C1AB638DF96C}" type="slidenum">
              <a:rPr lang="en-US" altLang="en-US" smtClean="0"/>
              <a:pPr/>
              <a:t>14</a:t>
            </a:fld>
            <a:endParaRPr lang="en-US" altLang="en-US"/>
          </a:p>
        </p:txBody>
      </p:sp>
    </p:spTree>
    <p:extLst>
      <p:ext uri="{BB962C8B-B14F-4D97-AF65-F5344CB8AC3E}">
        <p14:creationId xmlns:p14="http://schemas.microsoft.com/office/powerpoint/2010/main" val="202615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50" grpId="0"/>
      <p:bldP spid="10252" grpId="0"/>
      <p:bldP spid="34" grpId="0" animBg="1"/>
      <p:bldP spid="10254" grpId="0"/>
      <p:bldP spid="10257" grpId="0"/>
      <p:bldP spid="10258" grpId="0"/>
      <p:bldP spid="10259" grpId="0"/>
      <p:bldP spid="10260" grpId="0"/>
      <p:bldP spid="10261" grpId="0"/>
      <p:bldP spid="10262" grpId="0"/>
      <p:bldP spid="10263" grpId="0"/>
      <p:bldP spid="10264" grpId="0"/>
      <p:bldP spid="10265" grpId="0"/>
      <p:bldP spid="11" grpId="0"/>
      <p:bldP spid="38" grpId="0"/>
      <p:bldP spid="43" grpId="0"/>
      <p:bldP spid="4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638"/>
            <a:ext cx="8153400" cy="477837"/>
          </a:xfrm>
          <a:prstGeom prst="rect">
            <a:avLst/>
          </a:prstGeom>
          <a:noFill/>
        </p:spPr>
        <p:txBody>
          <a:bodyPr>
            <a:spAutoFit/>
          </a:bodyPr>
          <a:lstStyle/>
          <a:p>
            <a:pPr defTabSz="914186" eaLnBrk="1" fontAlgn="auto" hangingPunct="1">
              <a:spcAft>
                <a:spcPts val="0"/>
              </a:spcAft>
              <a:defRPr/>
            </a:pPr>
            <a:r>
              <a:rPr lang="en-US" sz="2500" dirty="0">
                <a:solidFill>
                  <a:schemeClr val="tx2"/>
                </a:solidFill>
                <a:effectLst>
                  <a:outerShdw blurRad="38100" dist="38100" dir="2700000" algn="tl">
                    <a:srgbClr val="000000">
                      <a:alpha val="43137"/>
                    </a:srgbClr>
                  </a:outerShdw>
                </a:effectLst>
                <a:ea typeface="+mj-ea"/>
                <a:cs typeface="Calibri" pitchFamily="34" charset="0"/>
              </a:rPr>
              <a:t>Delivering the put option through a World Bank bond</a:t>
            </a:r>
          </a:p>
        </p:txBody>
      </p:sp>
      <p:sp>
        <p:nvSpPr>
          <p:cNvPr id="6" name="Rectangle 5"/>
          <p:cNvSpPr/>
          <p:nvPr/>
        </p:nvSpPr>
        <p:spPr>
          <a:xfrm>
            <a:off x="655637" y="1447800"/>
            <a:ext cx="3840163" cy="4031873"/>
          </a:xfrm>
          <a:prstGeom prst="rect">
            <a:avLst/>
          </a:prstGeom>
        </p:spPr>
        <p:txBody>
          <a:bodyPr>
            <a:spAutoFit/>
          </a:bodyPr>
          <a:lstStyle/>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latin typeface="+mn-lt"/>
                <a:cs typeface="+mn-cs"/>
              </a:rPr>
              <a:t>Pilot Auction Facility Emission Reductions Notes: </a:t>
            </a:r>
            <a:r>
              <a:rPr lang="en-US" sz="1600" b="1" dirty="0" smtClean="0">
                <a:latin typeface="+mn-lt"/>
                <a:cs typeface="+mn-cs"/>
              </a:rPr>
              <a:t>PAFERNs</a:t>
            </a: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endParaRPr lang="en-US" sz="1600" dirty="0">
              <a:latin typeface="+mn-lt"/>
              <a:cs typeface="+mn-cs"/>
            </a:endParaRP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latin typeface="+mn-lt"/>
                <a:cs typeface="+mn-cs"/>
              </a:rPr>
              <a:t>Zero Coupon Bond</a:t>
            </a:r>
            <a:endParaRPr lang="en-US" sz="1600" dirty="0">
              <a:latin typeface="+mn-lt"/>
              <a:cs typeface="+mn-cs"/>
            </a:endParaRP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endParaRPr lang="en-US" sz="1600" dirty="0" smtClean="0">
              <a:latin typeface="+mn-lt"/>
              <a:cs typeface="+mn-cs"/>
            </a:endParaRP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latin typeface="+mn-lt"/>
                <a:cs typeface="+mn-cs"/>
              </a:rPr>
              <a:t>Bond Final Redemption </a:t>
            </a:r>
            <a:r>
              <a:rPr lang="en-US" sz="1600" dirty="0">
                <a:latin typeface="+mn-lt"/>
                <a:cs typeface="+mn-cs"/>
              </a:rPr>
              <a:t>A</a:t>
            </a:r>
            <a:r>
              <a:rPr lang="en-US" sz="1600" dirty="0" smtClean="0">
                <a:latin typeface="+mn-lt"/>
                <a:cs typeface="+mn-cs"/>
              </a:rPr>
              <a:t>mount: determined by auction</a:t>
            </a: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endParaRPr lang="en-US" sz="1600" dirty="0" smtClean="0">
              <a:latin typeface="+mn-lt"/>
              <a:cs typeface="+mn-cs"/>
            </a:endParaRP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latin typeface="+mn-lt"/>
                <a:cs typeface="+mn-cs"/>
              </a:rPr>
              <a:t>Bond </a:t>
            </a:r>
            <a:r>
              <a:rPr lang="en-US" sz="1600" dirty="0">
                <a:latin typeface="+mn-lt"/>
                <a:cs typeface="+mn-cs"/>
              </a:rPr>
              <a:t>Issue Price </a:t>
            </a:r>
            <a:r>
              <a:rPr lang="en-US" sz="1600" dirty="0" smtClean="0">
                <a:latin typeface="+mn-lt"/>
                <a:cs typeface="+mn-cs"/>
              </a:rPr>
              <a:t>(Premium): $0.30 per ton</a:t>
            </a:r>
          </a:p>
          <a:p>
            <a:pPr eaLnBrk="1" fontAlgn="auto" hangingPunct="1">
              <a:spcBef>
                <a:spcPts val="0"/>
              </a:spcBef>
              <a:spcAft>
                <a:spcPts val="0"/>
              </a:spcAft>
              <a:buClr>
                <a:schemeClr val="accent6">
                  <a:lumMod val="75000"/>
                </a:schemeClr>
              </a:buClr>
              <a:defRPr/>
            </a:pPr>
            <a:endParaRPr lang="en-US" sz="1600" dirty="0" smtClean="0">
              <a:latin typeface="+mn-lt"/>
              <a:cs typeface="+mn-cs"/>
            </a:endParaRP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latin typeface="+mn-lt"/>
                <a:cs typeface="+mn-cs"/>
              </a:rPr>
              <a:t>Bond </a:t>
            </a:r>
            <a:r>
              <a:rPr lang="en-US" sz="1600" dirty="0">
                <a:latin typeface="+mn-lt"/>
                <a:cs typeface="+mn-cs"/>
              </a:rPr>
              <a:t>holder receives payment of strike </a:t>
            </a:r>
            <a:r>
              <a:rPr lang="en-US" sz="1600" dirty="0" smtClean="0">
                <a:latin typeface="+mn-lt"/>
                <a:cs typeface="+mn-cs"/>
              </a:rPr>
              <a:t>price for eligible emission reductions at the point of redemption </a:t>
            </a:r>
          </a:p>
          <a:p>
            <a:pPr eaLnBrk="1" fontAlgn="auto" hangingPunct="1">
              <a:spcBef>
                <a:spcPts val="0"/>
              </a:spcBef>
              <a:spcAft>
                <a:spcPts val="0"/>
              </a:spcAft>
              <a:buClr>
                <a:schemeClr val="accent6">
                  <a:lumMod val="75000"/>
                </a:schemeClr>
              </a:buClr>
              <a:defRPr/>
            </a:pPr>
            <a:endParaRPr lang="en-US" sz="1600" dirty="0" smtClean="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en-US" sz="1600" dirty="0">
              <a:latin typeface="+mn-lt"/>
              <a:cs typeface="+mn-cs"/>
            </a:endParaRPr>
          </a:p>
        </p:txBody>
      </p:sp>
      <p:cxnSp>
        <p:nvCxnSpPr>
          <p:cNvPr id="7" name="Straight Connector 6"/>
          <p:cNvCxnSpPr/>
          <p:nvPr/>
        </p:nvCxnSpPr>
        <p:spPr>
          <a:xfrm>
            <a:off x="609600" y="1219200"/>
            <a:ext cx="3962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1219200"/>
            <a:ext cx="384016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22837" y="1478280"/>
            <a:ext cx="4104858" cy="4278094"/>
          </a:xfrm>
          <a:prstGeom prst="rect">
            <a:avLst/>
          </a:prstGeom>
        </p:spPr>
        <p:txBody>
          <a:bodyPr wrap="square">
            <a:spAutoFit/>
          </a:bodyPr>
          <a:lstStyle/>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latin typeface="+mn-lt"/>
                <a:cs typeface="+mn-cs"/>
              </a:rPr>
              <a:t>Auction winners will purchase bonds via World Bank’s Global Agent – Citi</a:t>
            </a: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endParaRPr lang="en-US" sz="1600" dirty="0" smtClean="0">
              <a:latin typeface="+mn-lt"/>
              <a:cs typeface="+mn-cs"/>
            </a:endParaRP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t>Bonds will be delivered in the form of Definitive Registered Certificates by Citi</a:t>
            </a: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endParaRPr lang="en-US" sz="1600" dirty="0" smtClean="0"/>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t>Citi will keep a registry of the Noteholders</a:t>
            </a: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endParaRPr lang="en-US" sz="1600" dirty="0">
              <a:latin typeface="+mn-lt"/>
              <a:cs typeface="+mn-cs"/>
            </a:endParaRP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latin typeface="+mn-lt"/>
                <a:cs typeface="+mn-cs"/>
              </a:rPr>
              <a:t>Winners will not be required to open a custodian account</a:t>
            </a:r>
            <a:endParaRPr lang="en-US" sz="1600" dirty="0">
              <a:latin typeface="+mn-lt"/>
              <a:cs typeface="+mn-cs"/>
            </a:endParaRPr>
          </a:p>
          <a:p>
            <a:pPr eaLnBrk="1" fontAlgn="auto" hangingPunct="1">
              <a:spcBef>
                <a:spcPts val="0"/>
              </a:spcBef>
              <a:spcAft>
                <a:spcPts val="0"/>
              </a:spcAft>
              <a:buClr>
                <a:schemeClr val="accent6">
                  <a:lumMod val="75000"/>
                </a:schemeClr>
              </a:buClr>
              <a:defRPr/>
            </a:pPr>
            <a:endParaRPr lang="en-US" sz="1600" dirty="0">
              <a:latin typeface="+mn-lt"/>
              <a:cs typeface="+mn-cs"/>
            </a:endParaRPr>
          </a:p>
          <a:p>
            <a:pPr marL="457200" indent="-457200" eaLnBrk="1" fontAlgn="auto" hangingPunct="1">
              <a:spcBef>
                <a:spcPts val="0"/>
              </a:spcBef>
              <a:spcAft>
                <a:spcPts val="0"/>
              </a:spcAft>
              <a:buClr>
                <a:schemeClr val="accent6">
                  <a:lumMod val="75000"/>
                </a:schemeClr>
              </a:buClr>
              <a:buFont typeface="Arial" panose="020B0604020202020204" pitchFamily="34" charset="0"/>
              <a:buChar char="•"/>
              <a:defRPr/>
            </a:pPr>
            <a:r>
              <a:rPr lang="en-US" sz="1600" dirty="0" smtClean="0">
                <a:latin typeface="+mn-lt"/>
                <a:cs typeface="+mn-cs"/>
              </a:rPr>
              <a:t>The World Bank will hold a specific webinar to answer questions about the PAFERNs, after the application package has been made public</a:t>
            </a:r>
            <a:endParaRPr lang="en-US" sz="16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en-US" sz="16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en-US" sz="1600" dirty="0">
              <a:latin typeface="+mn-lt"/>
              <a:cs typeface="+mn-cs"/>
            </a:endParaRPr>
          </a:p>
        </p:txBody>
      </p:sp>
      <p:sp>
        <p:nvSpPr>
          <p:cNvPr id="11" name="TextBox 10"/>
          <p:cNvSpPr txBox="1"/>
          <p:nvPr/>
        </p:nvSpPr>
        <p:spPr>
          <a:xfrm>
            <a:off x="609600" y="880646"/>
            <a:ext cx="3962400" cy="338554"/>
          </a:xfrm>
          <a:prstGeom prst="rect">
            <a:avLst/>
          </a:prstGeom>
          <a:noFill/>
        </p:spPr>
        <p:txBody>
          <a:bodyPr wrap="square" rtlCol="0">
            <a:spAutoFit/>
          </a:bodyPr>
          <a:lstStyle/>
          <a:p>
            <a:pPr marL="0" lvl="1" algn="ctr"/>
            <a:r>
              <a:rPr lang="en-US" altLang="en-US" sz="1600" b="1" dirty="0" smtClean="0">
                <a:solidFill>
                  <a:schemeClr val="tx2"/>
                </a:solidFill>
              </a:rPr>
              <a:t>Key Terms of puttable bond</a:t>
            </a:r>
            <a:endParaRPr lang="en-US" altLang="en-US" sz="1600" b="1" dirty="0">
              <a:solidFill>
                <a:schemeClr val="tx2"/>
              </a:solidFill>
            </a:endParaRPr>
          </a:p>
        </p:txBody>
      </p:sp>
      <p:sp>
        <p:nvSpPr>
          <p:cNvPr id="12" name="TextBox 11"/>
          <p:cNvSpPr txBox="1"/>
          <p:nvPr/>
        </p:nvSpPr>
        <p:spPr>
          <a:xfrm>
            <a:off x="4951412" y="845135"/>
            <a:ext cx="3841751" cy="338554"/>
          </a:xfrm>
          <a:prstGeom prst="rect">
            <a:avLst/>
          </a:prstGeom>
          <a:noFill/>
        </p:spPr>
        <p:txBody>
          <a:bodyPr wrap="square" rtlCol="0">
            <a:spAutoFit/>
          </a:bodyPr>
          <a:lstStyle/>
          <a:p>
            <a:pPr marL="0" lvl="1" algn="ctr"/>
            <a:r>
              <a:rPr lang="en-US" altLang="en-US" sz="1600" b="1" dirty="0" smtClean="0">
                <a:solidFill>
                  <a:schemeClr val="tx2"/>
                </a:solidFill>
              </a:rPr>
              <a:t>Process Steps</a:t>
            </a:r>
            <a:endParaRPr lang="en-US" altLang="en-US" sz="1600" b="1" dirty="0">
              <a:solidFill>
                <a:schemeClr val="tx2"/>
              </a:solidFill>
            </a:endParaRPr>
          </a:p>
        </p:txBody>
      </p:sp>
      <p:sp>
        <p:nvSpPr>
          <p:cNvPr id="3" name="Slide Number Placeholder 2"/>
          <p:cNvSpPr>
            <a:spLocks noGrp="1"/>
          </p:cNvSpPr>
          <p:nvPr>
            <p:ph type="sldNum" sz="quarter" idx="4"/>
          </p:nvPr>
        </p:nvSpPr>
        <p:spPr/>
        <p:txBody>
          <a:bodyPr/>
          <a:lstStyle/>
          <a:p>
            <a:fld id="{9667A574-71CB-4A0D-9FFE-C1AB638DF96C}" type="slidenum">
              <a:rPr lang="en-US" altLang="en-US" smtClean="0"/>
              <a:pPr/>
              <a:t>15</a:t>
            </a:fld>
            <a:endParaRPr lang="en-US" altLang="en-US"/>
          </a:p>
        </p:txBody>
      </p:sp>
    </p:spTree>
    <p:extLst>
      <p:ext uri="{BB962C8B-B14F-4D97-AF65-F5344CB8AC3E}">
        <p14:creationId xmlns:p14="http://schemas.microsoft.com/office/powerpoint/2010/main" val="3033525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7896225"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How to Participate:  Next Steps &amp; Dates</a:t>
            </a:r>
            <a:endParaRPr lang="en-US" dirty="0">
              <a:effectLst>
                <a:outerShdw blurRad="38100" dist="38100" dir="2700000" algn="tl">
                  <a:srgbClr val="000000">
                    <a:alpha val="43137"/>
                  </a:srgbClr>
                </a:outerShdw>
              </a:effectLst>
              <a:cs typeface="Calibri" pitchFamily="34" charset="0"/>
            </a:endParaRPr>
          </a:p>
        </p:txBody>
      </p:sp>
      <p:sp>
        <p:nvSpPr>
          <p:cNvPr id="20489" name="TextBox 9"/>
          <p:cNvSpPr txBox="1">
            <a:spLocks noChangeArrowheads="1"/>
          </p:cNvSpPr>
          <p:nvPr/>
        </p:nvSpPr>
        <p:spPr bwMode="auto">
          <a:xfrm>
            <a:off x="138113" y="1754931"/>
            <a:ext cx="4738687"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t>Eligibility criteria announced </a:t>
            </a:r>
          </a:p>
        </p:txBody>
      </p:sp>
      <p:sp>
        <p:nvSpPr>
          <p:cNvPr id="20490" name="TextBox 10"/>
          <p:cNvSpPr txBox="1">
            <a:spLocks noChangeArrowheads="1"/>
          </p:cNvSpPr>
          <p:nvPr/>
        </p:nvSpPr>
        <p:spPr bwMode="auto">
          <a:xfrm>
            <a:off x="138113" y="2319173"/>
            <a:ext cx="47386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Application package released/auction date announced</a:t>
            </a:r>
            <a:endParaRPr lang="en-US" altLang="en-US" sz="1600" dirty="0"/>
          </a:p>
        </p:txBody>
      </p:sp>
      <p:sp>
        <p:nvSpPr>
          <p:cNvPr id="20491" name="TextBox 11"/>
          <p:cNvSpPr txBox="1">
            <a:spLocks noChangeArrowheads="1"/>
          </p:cNvSpPr>
          <p:nvPr/>
        </p:nvSpPr>
        <p:spPr bwMode="auto">
          <a:xfrm>
            <a:off x="138113" y="3449246"/>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t>Bid deposits due </a:t>
            </a:r>
          </a:p>
        </p:txBody>
      </p:sp>
      <p:sp>
        <p:nvSpPr>
          <p:cNvPr id="20492" name="TextBox 12"/>
          <p:cNvSpPr txBox="1">
            <a:spLocks noChangeArrowheads="1"/>
          </p:cNvSpPr>
          <p:nvPr/>
        </p:nvSpPr>
        <p:spPr bwMode="auto">
          <a:xfrm>
            <a:off x="138113" y="4013488"/>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t>Username/passwords distributed; trainings</a:t>
            </a:r>
          </a:p>
        </p:txBody>
      </p:sp>
      <p:sp>
        <p:nvSpPr>
          <p:cNvPr id="20493" name="TextBox 13"/>
          <p:cNvSpPr txBox="1">
            <a:spLocks noChangeArrowheads="1"/>
          </p:cNvSpPr>
          <p:nvPr/>
        </p:nvSpPr>
        <p:spPr bwMode="auto">
          <a:xfrm>
            <a:off x="134938" y="4577731"/>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t>Mock auction</a:t>
            </a:r>
          </a:p>
        </p:txBody>
      </p:sp>
      <p:sp>
        <p:nvSpPr>
          <p:cNvPr id="20494" name="TextBox 14"/>
          <p:cNvSpPr txBox="1">
            <a:spLocks noChangeArrowheads="1"/>
          </p:cNvSpPr>
          <p:nvPr/>
        </p:nvSpPr>
        <p:spPr bwMode="auto">
          <a:xfrm>
            <a:off x="160338" y="5141976"/>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t>AUCTION DATE</a:t>
            </a:r>
          </a:p>
        </p:txBody>
      </p:sp>
      <p:sp>
        <p:nvSpPr>
          <p:cNvPr id="20495" name="TextBox 15"/>
          <p:cNvSpPr txBox="1">
            <a:spLocks noChangeArrowheads="1"/>
          </p:cNvSpPr>
          <p:nvPr/>
        </p:nvSpPr>
        <p:spPr bwMode="auto">
          <a:xfrm>
            <a:off x="138113" y="2885003"/>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Bidder application due</a:t>
            </a:r>
            <a:endParaRPr lang="en-US" altLang="en-US" sz="1600" dirty="0"/>
          </a:p>
        </p:txBody>
      </p:sp>
      <p:sp>
        <p:nvSpPr>
          <p:cNvPr id="20497" name="TextBox 37"/>
          <p:cNvSpPr txBox="1">
            <a:spLocks noChangeArrowheads="1"/>
          </p:cNvSpPr>
          <p:nvPr/>
        </p:nvSpPr>
        <p:spPr bwMode="auto">
          <a:xfrm>
            <a:off x="10434638" y="4429103"/>
            <a:ext cx="25876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3" name="Slide Number Placeholder 2"/>
          <p:cNvSpPr>
            <a:spLocks noGrp="1"/>
          </p:cNvSpPr>
          <p:nvPr>
            <p:ph type="sldNum" sz="quarter" idx="4"/>
          </p:nvPr>
        </p:nvSpPr>
        <p:spPr/>
        <p:txBody>
          <a:bodyPr/>
          <a:lstStyle/>
          <a:p>
            <a:fld id="{9667A574-71CB-4A0D-9FFE-C1AB638DF96C}" type="slidenum">
              <a:rPr lang="en-US" altLang="en-US" smtClean="0"/>
              <a:pPr/>
              <a:t>16</a:t>
            </a:fld>
            <a:endParaRPr lang="en-US" altLang="en-US"/>
          </a:p>
        </p:txBody>
      </p:sp>
      <p:sp>
        <p:nvSpPr>
          <p:cNvPr id="26" name="TextBox 9"/>
          <p:cNvSpPr txBox="1">
            <a:spLocks noChangeArrowheads="1"/>
          </p:cNvSpPr>
          <p:nvPr/>
        </p:nvSpPr>
        <p:spPr bwMode="auto">
          <a:xfrm>
            <a:off x="5562601" y="1754931"/>
            <a:ext cx="297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September 21, 2016</a:t>
            </a:r>
            <a:endParaRPr lang="en-US" altLang="en-US" sz="1600" dirty="0"/>
          </a:p>
        </p:txBody>
      </p:sp>
      <p:sp>
        <p:nvSpPr>
          <p:cNvPr id="28" name="TextBox 10"/>
          <p:cNvSpPr txBox="1">
            <a:spLocks noChangeArrowheads="1"/>
          </p:cNvSpPr>
          <p:nvPr/>
        </p:nvSpPr>
        <p:spPr bwMode="auto">
          <a:xfrm>
            <a:off x="5562601" y="2319173"/>
            <a:ext cx="297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October 26, </a:t>
            </a:r>
            <a:r>
              <a:rPr lang="en-US" altLang="en-US" sz="1600" dirty="0" smtClean="0"/>
              <a:t>2016</a:t>
            </a:r>
            <a:endParaRPr lang="en-US" altLang="en-US" sz="1600" dirty="0"/>
          </a:p>
        </p:txBody>
      </p:sp>
      <p:sp>
        <p:nvSpPr>
          <p:cNvPr id="29" name="TextBox 11"/>
          <p:cNvSpPr txBox="1">
            <a:spLocks noChangeArrowheads="1"/>
          </p:cNvSpPr>
          <p:nvPr/>
        </p:nvSpPr>
        <p:spPr bwMode="auto">
          <a:xfrm>
            <a:off x="5562600" y="3449246"/>
            <a:ext cx="28672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January 3, 2017</a:t>
            </a:r>
            <a:endParaRPr lang="en-US" altLang="en-US" sz="1600" dirty="0"/>
          </a:p>
        </p:txBody>
      </p:sp>
      <p:sp>
        <p:nvSpPr>
          <p:cNvPr id="30" name="TextBox 12"/>
          <p:cNvSpPr txBox="1">
            <a:spLocks noChangeArrowheads="1"/>
          </p:cNvSpPr>
          <p:nvPr/>
        </p:nvSpPr>
        <p:spPr bwMode="auto">
          <a:xfrm>
            <a:off x="5562600" y="4013488"/>
            <a:ext cx="28672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First week of January</a:t>
            </a:r>
            <a:endParaRPr lang="en-US" altLang="en-US" sz="1600" dirty="0"/>
          </a:p>
        </p:txBody>
      </p:sp>
      <p:sp>
        <p:nvSpPr>
          <p:cNvPr id="31" name="TextBox 13"/>
          <p:cNvSpPr txBox="1">
            <a:spLocks noChangeArrowheads="1"/>
          </p:cNvSpPr>
          <p:nvPr/>
        </p:nvSpPr>
        <p:spPr bwMode="auto">
          <a:xfrm>
            <a:off x="5559425" y="4577731"/>
            <a:ext cx="28672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First week of January</a:t>
            </a:r>
            <a:endParaRPr lang="en-US" altLang="en-US" sz="1600" dirty="0"/>
          </a:p>
        </p:txBody>
      </p:sp>
      <p:sp>
        <p:nvSpPr>
          <p:cNvPr id="32" name="TextBox 14"/>
          <p:cNvSpPr txBox="1">
            <a:spLocks noChangeArrowheads="1"/>
          </p:cNvSpPr>
          <p:nvPr/>
        </p:nvSpPr>
        <p:spPr bwMode="auto">
          <a:xfrm>
            <a:off x="5584825" y="5141976"/>
            <a:ext cx="28672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dirty="0" smtClean="0"/>
              <a:t>Tuesday, January 10, 2017</a:t>
            </a:r>
            <a:endParaRPr lang="en-US" altLang="en-US" sz="1600" b="1" dirty="0"/>
          </a:p>
        </p:txBody>
      </p:sp>
      <p:sp>
        <p:nvSpPr>
          <p:cNvPr id="33" name="TextBox 15"/>
          <p:cNvSpPr txBox="1">
            <a:spLocks noChangeArrowheads="1"/>
          </p:cNvSpPr>
          <p:nvPr/>
        </p:nvSpPr>
        <p:spPr bwMode="auto">
          <a:xfrm>
            <a:off x="5562600" y="2885003"/>
            <a:ext cx="28672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Monday, November 28, 2016</a:t>
            </a:r>
            <a:endParaRPr lang="en-US" altLang="en-US" sz="1600" dirty="0"/>
          </a:p>
        </p:txBody>
      </p:sp>
    </p:spTree>
    <p:extLst>
      <p:ext uri="{BB962C8B-B14F-4D97-AF65-F5344CB8AC3E}">
        <p14:creationId xmlns:p14="http://schemas.microsoft.com/office/powerpoint/2010/main" val="3815495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7896225"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I am interested. What should I do now to prepare?</a:t>
            </a:r>
            <a:endParaRPr lang="en-US" dirty="0">
              <a:effectLst>
                <a:outerShdw blurRad="38100" dist="38100" dir="2700000" algn="tl">
                  <a:srgbClr val="000000">
                    <a:alpha val="43137"/>
                  </a:srgbClr>
                </a:outerShdw>
              </a:effectLst>
              <a:cs typeface="Calibri" pitchFamily="34" charset="0"/>
            </a:endParaRPr>
          </a:p>
        </p:txBody>
      </p:sp>
      <p:sp>
        <p:nvSpPr>
          <p:cNvPr id="4" name="Rectangle 3"/>
          <p:cNvSpPr/>
          <p:nvPr/>
        </p:nvSpPr>
        <p:spPr>
          <a:xfrm>
            <a:off x="533400" y="857955"/>
            <a:ext cx="8001000" cy="4708981"/>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Request Application Package by following this link and following instructions</a:t>
            </a:r>
          </a:p>
          <a:p>
            <a:pPr marL="742950" lvl="1" indent="-285750" eaLnBrk="1" hangingPunct="1">
              <a:buClr>
                <a:schemeClr val="accent6">
                  <a:lumMod val="75000"/>
                </a:schemeClr>
              </a:buClr>
              <a:buFont typeface="Wingdings" panose="05000000000000000000" pitchFamily="2" charset="2"/>
              <a:buChar char="Ø"/>
              <a:defRPr/>
            </a:pPr>
            <a:r>
              <a:rPr lang="en-US" altLang="en-US" sz="1500" dirty="0">
                <a:hlinkClick r:id="rId3"/>
              </a:rPr>
              <a:t>https://www.pilotauctionfacility.org/content/request-bidder-application-package-and-draft-final-terms</a:t>
            </a: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Determine to participate in New or Open Segment -- or both</a:t>
            </a: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Identify </a:t>
            </a:r>
            <a:r>
              <a:rPr lang="en-US" altLang="en-US" dirty="0">
                <a:solidFill>
                  <a:schemeClr val="tx2"/>
                </a:solidFill>
              </a:rPr>
              <a:t>source of ERs to be </a:t>
            </a:r>
            <a:r>
              <a:rPr lang="en-US" altLang="en-US" dirty="0" smtClean="0">
                <a:solidFill>
                  <a:schemeClr val="tx2"/>
                </a:solidFill>
              </a:rPr>
              <a:t>generated after </a:t>
            </a:r>
            <a:r>
              <a:rPr lang="en-US" altLang="en-US" dirty="0">
                <a:solidFill>
                  <a:schemeClr val="tx2"/>
                </a:solidFill>
              </a:rPr>
              <a:t>auction date </a:t>
            </a:r>
            <a:r>
              <a:rPr lang="en-US" altLang="en-US" dirty="0" smtClean="0">
                <a:solidFill>
                  <a:schemeClr val="tx2"/>
                </a:solidFill>
              </a:rPr>
              <a:t>and </a:t>
            </a:r>
            <a:r>
              <a:rPr lang="en-US" altLang="en-US" dirty="0">
                <a:solidFill>
                  <a:schemeClr val="tx2"/>
                </a:solidFill>
              </a:rPr>
              <a:t>decide on bidding strategy (e.g., number of put options desired, lowest acceptable price</a:t>
            </a:r>
            <a:r>
              <a:rPr lang="en-US" altLang="en-US" dirty="0" smtClean="0">
                <a:solidFill>
                  <a:schemeClr val="tx2"/>
                </a:solidFill>
              </a:rPr>
              <a:t>)</a:t>
            </a:r>
          </a:p>
          <a:p>
            <a:pPr eaLnBrk="1" hangingPunct="1">
              <a:buClr>
                <a:schemeClr val="accent6">
                  <a:lumMod val="75000"/>
                </a:schemeClr>
              </a:buCl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Review specific eligibility criteria posted on PAF </a:t>
            </a:r>
            <a:r>
              <a:rPr lang="en-US" altLang="en-US" dirty="0" smtClean="0">
                <a:solidFill>
                  <a:schemeClr val="tx2"/>
                </a:solidFill>
              </a:rPr>
              <a:t>website</a:t>
            </a:r>
          </a:p>
          <a:p>
            <a:pPr eaLnBrk="1" hangingPunct="1">
              <a:buClr>
                <a:schemeClr val="accent6">
                  <a:lumMod val="75000"/>
                </a:schemeClr>
              </a:buCl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Prepare to pay refundable bid </a:t>
            </a:r>
            <a:r>
              <a:rPr lang="en-US" altLang="en-US" dirty="0" smtClean="0">
                <a:solidFill>
                  <a:schemeClr val="tx2"/>
                </a:solidFill>
              </a:rPr>
              <a:t>deposit </a:t>
            </a:r>
          </a:p>
          <a:p>
            <a:pPr eaLnBrk="1" hangingPunct="1">
              <a:buClr>
                <a:schemeClr val="accent6">
                  <a:lumMod val="75000"/>
                </a:schemeClr>
              </a:buCl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If auction winner, prepare to pay premium to purchase put </a:t>
            </a:r>
            <a:r>
              <a:rPr lang="en-US" altLang="en-US" dirty="0" smtClean="0">
                <a:solidFill>
                  <a:schemeClr val="tx2"/>
                </a:solidFill>
              </a:rPr>
              <a:t>options</a:t>
            </a:r>
          </a:p>
          <a:p>
            <a:pPr eaLnBrk="1" hangingPunct="1">
              <a:buClr>
                <a:schemeClr val="accent6">
                  <a:lumMod val="75000"/>
                </a:schemeClr>
              </a:buCl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Projects owners might be contacted by carbon aggregators and consultants interested in participating in PAF </a:t>
            </a:r>
            <a:r>
              <a:rPr lang="en-US" altLang="en-US" dirty="0" smtClean="0">
                <a:solidFill>
                  <a:schemeClr val="tx2"/>
                </a:solidFill>
              </a:rPr>
              <a:t>auctions</a:t>
            </a:r>
          </a:p>
          <a:p>
            <a:pPr eaLnBrk="1" hangingPunct="1">
              <a:buClr>
                <a:schemeClr val="accent6">
                  <a:lumMod val="75000"/>
                </a:schemeClr>
              </a:buClr>
              <a:defRPr/>
            </a:pPr>
            <a:endParaRPr lang="en-US" altLang="en-US" dirty="0">
              <a:solidFill>
                <a:schemeClr val="tx2"/>
              </a:solidFill>
            </a:endParaRPr>
          </a:p>
        </p:txBody>
      </p:sp>
      <p:sp>
        <p:nvSpPr>
          <p:cNvPr id="3" name="Slide Number Placeholder 2"/>
          <p:cNvSpPr>
            <a:spLocks noGrp="1"/>
          </p:cNvSpPr>
          <p:nvPr>
            <p:ph type="sldNum" sz="quarter" idx="4"/>
          </p:nvPr>
        </p:nvSpPr>
        <p:spPr/>
        <p:txBody>
          <a:bodyPr/>
          <a:lstStyle/>
          <a:p>
            <a:fld id="{9667A574-71CB-4A0D-9FFE-C1AB638DF96C}" type="slidenum">
              <a:rPr lang="en-US" altLang="en-US" smtClean="0"/>
              <a:pPr/>
              <a:t>17</a:t>
            </a:fld>
            <a:endParaRPr lang="en-US" altLang="en-US"/>
          </a:p>
        </p:txBody>
      </p:sp>
    </p:spTree>
    <p:extLst>
      <p:ext uri="{BB962C8B-B14F-4D97-AF65-F5344CB8AC3E}">
        <p14:creationId xmlns:p14="http://schemas.microsoft.com/office/powerpoint/2010/main" val="4226619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638"/>
            <a:ext cx="8153400" cy="477837"/>
          </a:xfrm>
          <a:prstGeom prst="rect">
            <a:avLst/>
          </a:prstGeom>
          <a:noFill/>
        </p:spPr>
        <p:txBody>
          <a:bodyPr>
            <a:spAutoFit/>
          </a:bodyPr>
          <a:lstStyle/>
          <a:p>
            <a:pPr defTabSz="914186" eaLnBrk="1" fontAlgn="auto" hangingPunct="1">
              <a:spcAft>
                <a:spcPts val="0"/>
              </a:spcAft>
              <a:defRPr/>
            </a:pPr>
            <a:r>
              <a:rPr lang="en-US" sz="2500" dirty="0" smtClean="0">
                <a:solidFill>
                  <a:schemeClr val="tx2"/>
                </a:solidFill>
                <a:effectLst>
                  <a:outerShdw blurRad="38100" dist="38100" dir="2700000" algn="tl">
                    <a:srgbClr val="000000">
                      <a:alpha val="43137"/>
                    </a:srgbClr>
                  </a:outerShdw>
                </a:effectLst>
                <a:ea typeface="+mj-ea"/>
                <a:cs typeface="Calibri" pitchFamily="34" charset="0"/>
              </a:rPr>
              <a:t>More Resources</a:t>
            </a:r>
            <a:endParaRPr lang="en-US" sz="2500" dirty="0">
              <a:solidFill>
                <a:schemeClr val="tx2"/>
              </a:solidFill>
              <a:effectLst>
                <a:outerShdw blurRad="38100" dist="38100" dir="2700000" algn="tl">
                  <a:srgbClr val="000000">
                    <a:alpha val="43137"/>
                  </a:srgbClr>
                </a:outerShdw>
              </a:effectLst>
              <a:ea typeface="+mj-ea"/>
              <a:cs typeface="Calibri" pitchFamily="34" charset="0"/>
            </a:endParaRPr>
          </a:p>
        </p:txBody>
      </p:sp>
      <p:sp>
        <p:nvSpPr>
          <p:cNvPr id="4" name="Rectangle 3"/>
          <p:cNvSpPr/>
          <p:nvPr/>
        </p:nvSpPr>
        <p:spPr>
          <a:xfrm>
            <a:off x="533400" y="857955"/>
            <a:ext cx="8001000" cy="4247317"/>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Third </a:t>
            </a:r>
            <a:r>
              <a:rPr lang="en-US" altLang="en-US" dirty="0">
                <a:solidFill>
                  <a:schemeClr val="tx2"/>
                </a:solidFill>
              </a:rPr>
              <a:t>auction eligibility criteria including specific methodologies and countries – </a:t>
            </a:r>
            <a:r>
              <a:rPr lang="en-US" altLang="en-US" dirty="0">
                <a:solidFill>
                  <a:schemeClr val="tx2"/>
                </a:solidFill>
                <a:hlinkClick r:id="rId3"/>
              </a:rPr>
              <a:t>Link</a:t>
            </a: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Third </a:t>
            </a:r>
            <a:r>
              <a:rPr lang="en-US" altLang="en-US" dirty="0">
                <a:solidFill>
                  <a:schemeClr val="tx2"/>
                </a:solidFill>
              </a:rPr>
              <a:t>auction EHS criteria – </a:t>
            </a:r>
            <a:r>
              <a:rPr lang="en-US" altLang="en-US" dirty="0" smtClean="0">
                <a:solidFill>
                  <a:schemeClr val="tx2"/>
                </a:solidFill>
              </a:rPr>
              <a:t> </a:t>
            </a:r>
            <a:r>
              <a:rPr lang="en-US" altLang="en-US" dirty="0" smtClean="0">
                <a:solidFill>
                  <a:schemeClr val="tx2"/>
                </a:solidFill>
                <a:hlinkClick r:id="rId4"/>
              </a:rPr>
              <a:t>Link</a:t>
            </a: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b="1" dirty="0">
              <a:solidFill>
                <a:srgbClr val="FF0000"/>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Questions and answers – </a:t>
            </a:r>
            <a:r>
              <a:rPr lang="en-US" altLang="en-US" dirty="0" smtClean="0">
                <a:solidFill>
                  <a:srgbClr val="FF0000"/>
                </a:solidFill>
                <a:hlinkClick r:id="rId5"/>
              </a:rPr>
              <a:t>Link</a:t>
            </a:r>
            <a:endParaRPr lang="en-US" altLang="en-US" dirty="0" smtClean="0">
              <a:solidFill>
                <a:srgbClr val="FF0000"/>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First auction results </a:t>
            </a:r>
            <a:r>
              <a:rPr lang="en-US" altLang="en-US" dirty="0">
                <a:solidFill>
                  <a:schemeClr val="tx2"/>
                </a:solidFill>
              </a:rPr>
              <a:t>– </a:t>
            </a:r>
            <a:r>
              <a:rPr lang="en-US" altLang="en-US" dirty="0">
                <a:solidFill>
                  <a:schemeClr val="tx2"/>
                </a:solidFill>
                <a:hlinkClick r:id="rId6"/>
              </a:rPr>
              <a:t>Link</a:t>
            </a:r>
            <a:r>
              <a:rPr lang="en-US" altLang="en-US" dirty="0">
                <a:solidFill>
                  <a:schemeClr val="tx2"/>
                </a:solidFill>
              </a:rPr>
              <a:t> </a:t>
            </a:r>
            <a:r>
              <a:rPr lang="en-US" altLang="en-US" dirty="0" smtClean="0">
                <a:solidFill>
                  <a:schemeClr val="tx2"/>
                </a:solidFill>
              </a:rPr>
              <a:t>/ Second auction results </a:t>
            </a:r>
            <a:r>
              <a:rPr lang="en-US" altLang="en-US" dirty="0">
                <a:solidFill>
                  <a:schemeClr val="tx2"/>
                </a:solidFill>
              </a:rPr>
              <a:t>– </a:t>
            </a:r>
            <a:r>
              <a:rPr lang="en-US" altLang="en-US" dirty="0">
                <a:solidFill>
                  <a:schemeClr val="tx2"/>
                </a:solidFill>
                <a:hlinkClick r:id="rId7"/>
              </a:rPr>
              <a:t>Link </a:t>
            </a: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Lessons learned from the first auction – </a:t>
            </a:r>
            <a:r>
              <a:rPr lang="en-US" altLang="en-US" dirty="0">
                <a:solidFill>
                  <a:schemeClr val="tx2"/>
                </a:solidFill>
                <a:hlinkClick r:id="rId8"/>
              </a:rPr>
              <a:t>Link</a:t>
            </a:r>
            <a:endParaRPr lang="en-US" altLang="en-US" dirty="0">
              <a:solidFill>
                <a:schemeClr val="tx2"/>
              </a:solidFill>
            </a:endParaRPr>
          </a:p>
          <a:p>
            <a:pPr eaLnBrk="1" hangingPunct="1">
              <a:buClr>
                <a:schemeClr val="accent6">
                  <a:lumMod val="75000"/>
                </a:schemeClr>
              </a:buCl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World Bank puttable </a:t>
            </a:r>
            <a:r>
              <a:rPr lang="en-US" altLang="en-US" dirty="0" smtClean="0">
                <a:solidFill>
                  <a:schemeClr val="tx2"/>
                </a:solidFill>
              </a:rPr>
              <a:t>bonds: </a:t>
            </a:r>
            <a:r>
              <a:rPr lang="en-US" altLang="en-US" dirty="0">
                <a:solidFill>
                  <a:schemeClr val="tx2"/>
                </a:solidFill>
              </a:rPr>
              <a:t>First auction</a:t>
            </a:r>
            <a:r>
              <a:rPr lang="en-US" altLang="en-US" dirty="0" smtClean="0">
                <a:solidFill>
                  <a:schemeClr val="tx2"/>
                </a:solidFill>
              </a:rPr>
              <a:t> </a:t>
            </a:r>
            <a:r>
              <a:rPr lang="en-US" altLang="en-US" dirty="0">
                <a:solidFill>
                  <a:schemeClr val="tx2"/>
                </a:solidFill>
              </a:rPr>
              <a:t>– </a:t>
            </a:r>
            <a:r>
              <a:rPr lang="en-US" altLang="en-US" dirty="0" smtClean="0">
                <a:solidFill>
                  <a:schemeClr val="tx2"/>
                </a:solidFill>
                <a:hlinkClick r:id="rId9"/>
              </a:rPr>
              <a:t>Link</a:t>
            </a:r>
            <a:r>
              <a:rPr lang="en-US" altLang="en-US" dirty="0" smtClean="0">
                <a:solidFill>
                  <a:schemeClr val="tx2"/>
                </a:solidFill>
              </a:rPr>
              <a:t> / Second auction </a:t>
            </a:r>
            <a:r>
              <a:rPr lang="en-US" altLang="en-US" dirty="0">
                <a:solidFill>
                  <a:schemeClr val="tx2"/>
                </a:solidFill>
              </a:rPr>
              <a:t>– </a:t>
            </a:r>
            <a:r>
              <a:rPr lang="en-US" altLang="en-US" dirty="0" smtClean="0">
                <a:solidFill>
                  <a:schemeClr val="tx2"/>
                </a:solidFill>
                <a:hlinkClick r:id="rId10"/>
              </a:rPr>
              <a:t>Link</a:t>
            </a: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Summary of the day’s bidding in the 1st auction – </a:t>
            </a:r>
            <a:r>
              <a:rPr lang="en-US" altLang="en-US" dirty="0">
                <a:solidFill>
                  <a:schemeClr val="tx2"/>
                </a:solidFill>
                <a:hlinkClick r:id="rId11"/>
              </a:rPr>
              <a:t>Link</a:t>
            </a: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p:txBody>
      </p:sp>
      <p:sp>
        <p:nvSpPr>
          <p:cNvPr id="5" name="Slide Number Placeholder 4"/>
          <p:cNvSpPr>
            <a:spLocks noGrp="1"/>
          </p:cNvSpPr>
          <p:nvPr>
            <p:ph type="sldNum" sz="quarter" idx="4"/>
          </p:nvPr>
        </p:nvSpPr>
        <p:spPr/>
        <p:txBody>
          <a:bodyPr/>
          <a:lstStyle/>
          <a:p>
            <a:fld id="{9667A574-71CB-4A0D-9FFE-C1AB638DF96C}" type="slidenum">
              <a:rPr lang="en-US" altLang="en-US" smtClean="0"/>
              <a:pPr/>
              <a:t>18</a:t>
            </a:fld>
            <a:endParaRPr lang="en-US" altLang="en-US"/>
          </a:p>
        </p:txBody>
      </p:sp>
    </p:spTree>
    <p:extLst>
      <p:ext uri="{BB962C8B-B14F-4D97-AF65-F5344CB8AC3E}">
        <p14:creationId xmlns:p14="http://schemas.microsoft.com/office/powerpoint/2010/main" val="3929930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304" t="58680" r="22471" b="26650"/>
          <a:stretch/>
        </p:blipFill>
        <p:spPr bwMode="auto">
          <a:xfrm>
            <a:off x="4413584" y="1852839"/>
            <a:ext cx="1371600"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652" t="73273" b="12057"/>
          <a:stretch/>
        </p:blipFill>
        <p:spPr bwMode="auto">
          <a:xfrm>
            <a:off x="5551503" y="1905000"/>
            <a:ext cx="144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652" t="16819" b="68511"/>
          <a:stretch/>
        </p:blipFill>
        <p:spPr bwMode="auto">
          <a:xfrm>
            <a:off x="1676400" y="1884947"/>
            <a:ext cx="144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82" t="59317" r="41527" b="27959"/>
          <a:stretch/>
        </p:blipFill>
        <p:spPr bwMode="auto">
          <a:xfrm>
            <a:off x="3200400" y="1896811"/>
            <a:ext cx="1365584" cy="81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103875" y="3110794"/>
            <a:ext cx="4599003" cy="461665"/>
          </a:xfrm>
          <a:prstGeom prst="rect">
            <a:avLst/>
          </a:prstGeom>
          <a:noFill/>
        </p:spPr>
        <p:txBody>
          <a:bodyPr wrap="square" rtlCol="0">
            <a:spAutoFit/>
          </a:bodyPr>
          <a:lstStyle/>
          <a:p>
            <a:pPr algn="ctr"/>
            <a:r>
              <a:rPr lang="en-US" sz="2400" b="1" dirty="0" smtClean="0"/>
              <a:t>PAF Vendors / Agents / Partners</a:t>
            </a:r>
            <a:endParaRPr lang="en-US" b="1" dirty="0"/>
          </a:p>
        </p:txBody>
      </p:sp>
      <p:pic>
        <p:nvPicPr>
          <p:cNvPr id="2056" name="Picture 8" descr="http://www.nera.com/etc/clientlibs/nera/images/logo-mob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22" y="4832469"/>
            <a:ext cx="173355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fordhamfoundry.org/img/bnp-pariba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9769" y="4738870"/>
            <a:ext cx="1869613" cy="60752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thefcs.org/wp-content/uploads/citi-logo-blu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3685737"/>
            <a:ext cx="1369322" cy="94141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orsgroup.com/wp-content/uploads/2014/05/linklaters-tra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1503" y="3871455"/>
            <a:ext cx="2347120" cy="68416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www.kommunalkredit.at/uploads/KK_Logo_RGB_1446_DE_5259_D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4050" y="4795464"/>
            <a:ext cx="1793875" cy="84333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2"/>
          <p:cNvSpPr txBox="1">
            <a:spLocks/>
          </p:cNvSpPr>
          <p:nvPr/>
        </p:nvSpPr>
        <p:spPr>
          <a:xfrm>
            <a:off x="457200" y="274638"/>
            <a:ext cx="8229600" cy="63976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500" dirty="0">
                <a:solidFill>
                  <a:schemeClr val="tx2"/>
                </a:solidFill>
                <a:effectLst>
                  <a:outerShdw blurRad="38100" dist="38100" dir="2700000" algn="tl">
                    <a:srgbClr val="000000">
                      <a:alpha val="43137"/>
                    </a:srgbClr>
                  </a:outerShdw>
                </a:effectLst>
                <a:cs typeface="Calibri" pitchFamily="34" charset="0"/>
              </a:rPr>
              <a:t>Thank you</a:t>
            </a:r>
          </a:p>
        </p:txBody>
      </p:sp>
      <p:pic>
        <p:nvPicPr>
          <p:cNvPr id="17" name="Picture 2" descr="http://www.pilotauctionfacility.org/sites/paf/files/pictures/ccac_logo_e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9769" y="3757269"/>
            <a:ext cx="1798294" cy="798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Rectangle 4"/>
          <p:cNvSpPr>
            <a:spLocks noChangeArrowheads="1"/>
          </p:cNvSpPr>
          <p:nvPr/>
        </p:nvSpPr>
        <p:spPr bwMode="auto">
          <a:xfrm>
            <a:off x="381000" y="7620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For more information visit: </a:t>
            </a:r>
            <a:r>
              <a:rPr lang="en-US" altLang="en-US" sz="1800" dirty="0">
                <a:hlinkClick r:id="rId10"/>
              </a:rPr>
              <a:t>www.pilotauctionfacility.org</a:t>
            </a:r>
            <a:endParaRPr lang="en-US" altLang="en-US" sz="1800" dirty="0"/>
          </a:p>
        </p:txBody>
      </p:sp>
      <p:sp>
        <p:nvSpPr>
          <p:cNvPr id="16" name="TextBox 15"/>
          <p:cNvSpPr txBox="1"/>
          <p:nvPr/>
        </p:nvSpPr>
        <p:spPr>
          <a:xfrm>
            <a:off x="2155573" y="1243844"/>
            <a:ext cx="4218003" cy="461665"/>
          </a:xfrm>
          <a:prstGeom prst="rect">
            <a:avLst/>
          </a:prstGeom>
          <a:noFill/>
        </p:spPr>
        <p:txBody>
          <a:bodyPr wrap="square" rtlCol="0">
            <a:spAutoFit/>
          </a:bodyPr>
          <a:lstStyle/>
          <a:p>
            <a:pPr algn="ctr"/>
            <a:r>
              <a:rPr lang="en-US" sz="2400" b="1" dirty="0" smtClean="0"/>
              <a:t>Contributors</a:t>
            </a:r>
            <a:endParaRPr lang="en-US" b="1" dirty="0"/>
          </a:p>
        </p:txBody>
      </p:sp>
      <p:sp>
        <p:nvSpPr>
          <p:cNvPr id="2" name="Slide Number Placeholder 1"/>
          <p:cNvSpPr>
            <a:spLocks noGrp="1"/>
          </p:cNvSpPr>
          <p:nvPr>
            <p:ph type="sldNum" sz="quarter" idx="4"/>
          </p:nvPr>
        </p:nvSpPr>
        <p:spPr/>
        <p:txBody>
          <a:bodyPr/>
          <a:lstStyle/>
          <a:p>
            <a:fld id="{9667A574-71CB-4A0D-9FFE-C1AB638DF96C}" type="slidenum">
              <a:rPr lang="en-US" altLang="en-US" smtClean="0"/>
              <a:pPr/>
              <a:t>19</a:t>
            </a:fld>
            <a:endParaRPr lang="en-US" altLang="en-US"/>
          </a:p>
        </p:txBody>
      </p:sp>
    </p:spTree>
    <p:extLst>
      <p:ext uri="{BB962C8B-B14F-4D97-AF65-F5344CB8AC3E}">
        <p14:creationId xmlns:p14="http://schemas.microsoft.com/office/powerpoint/2010/main" val="146748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0"/>
            <a:ext cx="7391400" cy="3539430"/>
          </a:xfrm>
          <a:prstGeom prst="rect">
            <a:avLst/>
          </a:prstGeom>
        </p:spPr>
        <p:txBody>
          <a:bodyPr wrap="square">
            <a:spAutoFit/>
          </a:bodyPr>
          <a:lstStyle/>
          <a:p>
            <a:pPr marL="0" marR="0">
              <a:spcBef>
                <a:spcPts val="0"/>
              </a:spcBef>
              <a:spcAft>
                <a:spcPts val="0"/>
              </a:spcAft>
            </a:pPr>
            <a:r>
              <a:rPr lang="en-US" sz="1400" dirty="0">
                <a:ea typeface="Calibri" panose="020F0502020204030204" pitchFamily="34" charset="0"/>
                <a:cs typeface="Times New Roman" panose="02020603050405020304" pitchFamily="18" charset="0"/>
              </a:rPr>
              <a:t>THE FOLLOWING IS A SUMMARY OF THE WORLD BANK’S PROPOSED PLAN TO ISSUE PILOT AUCTION FACILITY EMISSION REDUCTIONS NOTES (“PAFERNS”). IT IS NOT AN OFFER TO SELL PAFERNS OR AN INVITATION TO OFFER TO BUY PAFERNS. THIS SUMMARY IS SEPARATE FROM, AND SHOULD NOT BE READ IN COMBINATION WITH, ANY FUTURE OFFER OR SALE OF PAFERNS, WHICH WILL BE MADE IN COMPLIANCE WITH APPLICABLE LAWS AND UNDER ENTIRELY SEPARATE LEGAL DOCUMENTATION AND OFFERING MATERIALS. THIS SUMMARY IS VERY HIGH LEVEL FOR SIMPLICITY AND LEAVES OUT MATERIAL INFORMATION AND THE LEGAL DOCUMENTATION THAT IS EXPECTED TO GOVERN THE PAFERNS. FURTHER, IT IS CURRENT ONLY AS OF THE DATE OF POSTING TO THIS WEBSITE AND IS LIKELY TO BECOME OUTDATED AS THE PAFERNS LEGAL DOCUMENTATION IS DEVELOPED. THE STRUCTURE, TIMING AND MECHANICS OF THE ACTUAL PAFERNS, IF AND WHEN THEY ARE ISSUED, ARE SUBJECT TO CHANGE. POTENTIAL INVESTORS MUST OBTAIN A COPY OF THE COMPLETE LEGAL DOCUMENTATION PURSUANT TO WHICH THE PAFERNS WILL BE ISSUED, INCLUDING THE WORLD BANK’S MAY 2008 PROSPECTUS RELATING TO ITS GLOBAL DEBT ISSUANCE FACILITY AND THE FINAL TERMS FOR ANY ISSUANCE OF PAFERNS. POTENTIAL INVESTORS SHOULD NOT RELY ON THIS SUMMARY. BEFORE MAKING ANY INVESTMENT DECISION, POTENTIAL INVESTORS MUST REVIEW THE COMPLETE LEGAL DOCUMENTATION (ONCE AVAILABLE).</a:t>
            </a:r>
          </a:p>
        </p:txBody>
      </p:sp>
      <p:sp>
        <p:nvSpPr>
          <p:cNvPr id="3" name="TextBox 2"/>
          <p:cNvSpPr txBox="1"/>
          <p:nvPr/>
        </p:nvSpPr>
        <p:spPr>
          <a:xfrm>
            <a:off x="457200" y="274638"/>
            <a:ext cx="8153400" cy="477837"/>
          </a:xfrm>
          <a:prstGeom prst="rect">
            <a:avLst/>
          </a:prstGeom>
          <a:noFill/>
        </p:spPr>
        <p:txBody>
          <a:bodyPr>
            <a:spAutoFit/>
          </a:bodyPr>
          <a:lstStyle/>
          <a:p>
            <a:pPr defTabSz="914186" eaLnBrk="1" fontAlgn="auto" hangingPunct="1">
              <a:spcAft>
                <a:spcPts val="0"/>
              </a:spcAft>
              <a:defRPr/>
            </a:pPr>
            <a:r>
              <a:rPr lang="en-US" sz="2500" dirty="0" smtClean="0">
                <a:solidFill>
                  <a:schemeClr val="tx2"/>
                </a:solidFill>
                <a:effectLst>
                  <a:outerShdw blurRad="38100" dist="38100" dir="2700000" algn="tl">
                    <a:srgbClr val="000000">
                      <a:alpha val="43137"/>
                    </a:srgbClr>
                  </a:outerShdw>
                </a:effectLst>
                <a:ea typeface="+mj-ea"/>
                <a:cs typeface="Calibri" pitchFamily="34" charset="0"/>
              </a:rPr>
              <a:t>Disclaimer</a:t>
            </a:r>
            <a:endParaRPr lang="en-US" sz="2500" dirty="0">
              <a:solidFill>
                <a:schemeClr val="tx2"/>
              </a:solidFill>
              <a:effectLst>
                <a:outerShdw blurRad="38100" dist="38100" dir="2700000" algn="tl">
                  <a:srgbClr val="000000">
                    <a:alpha val="43137"/>
                  </a:srgbClr>
                </a:outerShdw>
              </a:effectLst>
              <a:ea typeface="+mj-ea"/>
              <a:cs typeface="Calibri" pitchFamily="34" charset="0"/>
            </a:endParaRPr>
          </a:p>
        </p:txBody>
      </p:sp>
      <p:sp>
        <p:nvSpPr>
          <p:cNvPr id="4" name="Slide Number Placeholder 3"/>
          <p:cNvSpPr>
            <a:spLocks noGrp="1"/>
          </p:cNvSpPr>
          <p:nvPr>
            <p:ph type="sldNum" sz="quarter" idx="4"/>
          </p:nvPr>
        </p:nvSpPr>
        <p:spPr/>
        <p:txBody>
          <a:bodyPr/>
          <a:lstStyle/>
          <a:p>
            <a:fld id="{9667A574-71CB-4A0D-9FFE-C1AB638DF96C}" type="slidenum">
              <a:rPr lang="en-US" altLang="en-US" smtClean="0"/>
              <a:pPr/>
              <a:t>2</a:t>
            </a:fld>
            <a:endParaRPr lang="en-US" altLang="en-US"/>
          </a:p>
        </p:txBody>
      </p:sp>
    </p:spTree>
    <p:extLst>
      <p:ext uri="{BB962C8B-B14F-4D97-AF65-F5344CB8AC3E}">
        <p14:creationId xmlns:p14="http://schemas.microsoft.com/office/powerpoint/2010/main" val="65350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28625" y="1093492"/>
            <a:ext cx="800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200"/>
              </a:spcAft>
              <a:buClr>
                <a:schemeClr val="tx2"/>
              </a:buClr>
            </a:pPr>
            <a:endParaRPr lang="en-US" altLang="en-US" sz="2000" dirty="0"/>
          </a:p>
        </p:txBody>
      </p:sp>
      <p:sp>
        <p:nvSpPr>
          <p:cNvPr id="6" name="Title 2"/>
          <p:cNvSpPr txBox="1">
            <a:spLocks/>
          </p:cNvSpPr>
          <p:nvPr/>
        </p:nvSpPr>
        <p:spPr>
          <a:xfrm>
            <a:off x="457200" y="274638"/>
            <a:ext cx="8229600" cy="63976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500" dirty="0" smtClean="0">
                <a:solidFill>
                  <a:schemeClr val="tx2"/>
                </a:solidFill>
                <a:effectLst>
                  <a:outerShdw blurRad="38100" dist="38100" dir="2700000" algn="tl">
                    <a:srgbClr val="000000">
                      <a:alpha val="43137"/>
                    </a:srgbClr>
                  </a:outerShdw>
                </a:effectLst>
                <a:cs typeface="Calibri" pitchFamily="34" charset="0"/>
              </a:rPr>
              <a:t>Origins of the PAF</a:t>
            </a:r>
            <a:endParaRPr lang="en-US" sz="2500" dirty="0">
              <a:solidFill>
                <a:schemeClr val="tx2"/>
              </a:solidFill>
              <a:effectLst>
                <a:outerShdw blurRad="38100" dist="38100" dir="2700000" algn="tl">
                  <a:srgbClr val="000000">
                    <a:alpha val="43137"/>
                  </a:srgbClr>
                </a:outerShdw>
              </a:effectLst>
              <a:cs typeface="Calibri" pitchFamily="34" charset="0"/>
            </a:endParaRPr>
          </a:p>
        </p:txBody>
      </p:sp>
      <p:sp>
        <p:nvSpPr>
          <p:cNvPr id="4" name="Rectangle 3"/>
          <p:cNvSpPr/>
          <p:nvPr/>
        </p:nvSpPr>
        <p:spPr>
          <a:xfrm>
            <a:off x="533400" y="857955"/>
            <a:ext cx="8001000" cy="6186309"/>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r>
              <a:rPr lang="en-US" dirty="0">
                <a:solidFill>
                  <a:schemeClr val="tx2"/>
                </a:solidFill>
              </a:rPr>
              <a:t>The </a:t>
            </a:r>
            <a:r>
              <a:rPr lang="en-US" dirty="0" smtClean="0">
                <a:solidFill>
                  <a:schemeClr val="tx2"/>
                </a:solidFill>
              </a:rPr>
              <a:t>Pilot Auction Facility (PAF) is </a:t>
            </a:r>
            <a:r>
              <a:rPr lang="en-US" dirty="0">
                <a:solidFill>
                  <a:schemeClr val="tx2"/>
                </a:solidFill>
              </a:rPr>
              <a:t>an innovative climate finance model </a:t>
            </a:r>
            <a:r>
              <a:rPr lang="en-US" dirty="0" smtClean="0">
                <a:solidFill>
                  <a:schemeClr val="tx2"/>
                </a:solidFill>
              </a:rPr>
              <a:t>hosted </a:t>
            </a:r>
            <a:r>
              <a:rPr lang="en-US" dirty="0">
                <a:solidFill>
                  <a:schemeClr val="tx2"/>
                </a:solidFill>
              </a:rPr>
              <a:t>by the World Bank </a:t>
            </a:r>
            <a:r>
              <a:rPr lang="en-US" dirty="0" smtClean="0">
                <a:solidFill>
                  <a:schemeClr val="tx2"/>
                </a:solidFill>
              </a:rPr>
              <a:t>to </a:t>
            </a:r>
            <a:r>
              <a:rPr lang="en-US" dirty="0">
                <a:solidFill>
                  <a:schemeClr val="tx2"/>
                </a:solidFill>
              </a:rPr>
              <a:t>stimulate private investment in projects that reduce greenhouse gas </a:t>
            </a:r>
            <a:r>
              <a:rPr lang="en-US" dirty="0" smtClean="0">
                <a:solidFill>
                  <a:schemeClr val="tx2"/>
                </a:solidFill>
              </a:rPr>
              <a:t>emissions</a:t>
            </a:r>
          </a:p>
          <a:p>
            <a:pPr marL="285750" indent="-285750" eaLnBrk="1" hangingPunct="1">
              <a:buClr>
                <a:schemeClr val="accent6">
                  <a:lumMod val="75000"/>
                </a:schemeClr>
              </a:buClr>
              <a:buFont typeface="Arial" panose="020B0604020202020204" pitchFamily="34" charset="0"/>
              <a:buChar char="•"/>
              <a:defRPr/>
            </a:pPr>
            <a:endParaRPr 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Carbon credit prices collapsed, stranding projects with no incentive to reduce </a:t>
            </a:r>
            <a:r>
              <a:rPr lang="en-US" altLang="en-US" dirty="0" smtClean="0">
                <a:solidFill>
                  <a:schemeClr val="tx2"/>
                </a:solidFill>
              </a:rPr>
              <a:t>emissions</a:t>
            </a: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dirty="0" smtClean="0">
                <a:solidFill>
                  <a:schemeClr val="tx2"/>
                </a:solidFill>
              </a:rPr>
              <a:t>The </a:t>
            </a:r>
            <a:r>
              <a:rPr lang="en-US" dirty="0">
                <a:solidFill>
                  <a:schemeClr val="tx2"/>
                </a:solidFill>
              </a:rPr>
              <a:t>PAF was developed after the Methane Finance Study Group, an international group of experts convened at the request of the G8, recommended the creation of a methane abatement facility that would auction put options to guarantee a price floor on independently verified emission </a:t>
            </a:r>
            <a:r>
              <a:rPr lang="en-US" dirty="0" smtClean="0">
                <a:solidFill>
                  <a:schemeClr val="tx2"/>
                </a:solidFill>
              </a:rPr>
              <a:t>reductions</a:t>
            </a:r>
            <a:endParaRPr 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The PAF is backed by Contributors (United States, Germany, Sweden, Switzerland) which have contributed </a:t>
            </a:r>
            <a:r>
              <a:rPr lang="en-US" altLang="en-US" b="1" dirty="0" smtClean="0">
                <a:solidFill>
                  <a:schemeClr val="tx2"/>
                </a:solidFill>
              </a:rPr>
              <a:t>$53 million </a:t>
            </a:r>
            <a:r>
              <a:rPr lang="en-US" altLang="en-US" dirty="0" smtClean="0">
                <a:solidFill>
                  <a:schemeClr val="tx2"/>
                </a:solidFill>
              </a:rPr>
              <a:t>in total resources</a:t>
            </a: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To date, the PAF has hosted </a:t>
            </a:r>
            <a:r>
              <a:rPr lang="en-US" altLang="en-US" b="1" dirty="0" smtClean="0">
                <a:solidFill>
                  <a:schemeClr val="tx2"/>
                </a:solidFill>
              </a:rPr>
              <a:t>two auctions </a:t>
            </a:r>
            <a:r>
              <a:rPr lang="en-US" altLang="en-US" dirty="0" smtClean="0">
                <a:solidFill>
                  <a:schemeClr val="tx2"/>
                </a:solidFill>
              </a:rPr>
              <a:t>(July 2015 and May 2016) allocating over $40 million in climate finance for methane emission reductions</a:t>
            </a: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p:txBody>
      </p:sp>
      <p:sp>
        <p:nvSpPr>
          <p:cNvPr id="2" name="Slide Number Placeholder 1"/>
          <p:cNvSpPr>
            <a:spLocks noGrp="1"/>
          </p:cNvSpPr>
          <p:nvPr>
            <p:ph type="sldNum" sz="quarter" idx="4"/>
          </p:nvPr>
        </p:nvSpPr>
        <p:spPr/>
        <p:txBody>
          <a:bodyPr/>
          <a:lstStyle/>
          <a:p>
            <a:fld id="{9667A574-71CB-4A0D-9FFE-C1AB638DF96C}" type="slidenum">
              <a:rPr lang="en-US" altLang="en-US" smtClean="0"/>
              <a:pPr/>
              <a:t>3</a:t>
            </a:fld>
            <a:endParaRPr lang="en-US" altLang="en-US"/>
          </a:p>
        </p:txBody>
      </p:sp>
    </p:spTree>
    <p:extLst>
      <p:ext uri="{BB962C8B-B14F-4D97-AF65-F5344CB8AC3E}">
        <p14:creationId xmlns:p14="http://schemas.microsoft.com/office/powerpoint/2010/main" val="150914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28625" y="1093492"/>
            <a:ext cx="800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200"/>
              </a:spcAft>
              <a:buClr>
                <a:schemeClr val="tx2"/>
              </a:buClr>
            </a:pPr>
            <a:endParaRPr lang="en-US" altLang="en-US" sz="2000" dirty="0"/>
          </a:p>
        </p:txBody>
      </p:sp>
      <p:sp>
        <p:nvSpPr>
          <p:cNvPr id="6" name="Title 2"/>
          <p:cNvSpPr txBox="1">
            <a:spLocks/>
          </p:cNvSpPr>
          <p:nvPr/>
        </p:nvSpPr>
        <p:spPr>
          <a:xfrm>
            <a:off x="457200" y="274638"/>
            <a:ext cx="8229600" cy="63976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500" dirty="0" smtClean="0">
                <a:solidFill>
                  <a:schemeClr val="tx2"/>
                </a:solidFill>
                <a:effectLst>
                  <a:outerShdw blurRad="38100" dist="38100" dir="2700000" algn="tl">
                    <a:srgbClr val="000000">
                      <a:alpha val="43137"/>
                    </a:srgbClr>
                  </a:outerShdw>
                </a:effectLst>
                <a:cs typeface="Calibri" pitchFamily="34" charset="0"/>
              </a:rPr>
              <a:t>The PAF Offers </a:t>
            </a:r>
            <a:r>
              <a:rPr lang="en-US" sz="2500" dirty="0">
                <a:solidFill>
                  <a:schemeClr val="tx2"/>
                </a:solidFill>
                <a:effectLst>
                  <a:outerShdw blurRad="38100" dist="38100" dir="2700000" algn="tl">
                    <a:srgbClr val="000000">
                      <a:alpha val="43137"/>
                    </a:srgbClr>
                  </a:outerShdw>
                </a:effectLst>
                <a:cs typeface="Calibri" pitchFamily="34" charset="0"/>
              </a:rPr>
              <a:t>a </a:t>
            </a:r>
            <a:r>
              <a:rPr lang="en-US" sz="2500" dirty="0" smtClean="0">
                <a:solidFill>
                  <a:schemeClr val="tx2"/>
                </a:solidFill>
                <a:effectLst>
                  <a:outerShdw blurRad="38100" dist="38100" dir="2700000" algn="tl">
                    <a:srgbClr val="000000">
                      <a:alpha val="43137"/>
                    </a:srgbClr>
                  </a:outerShdw>
                </a:effectLst>
                <a:cs typeface="Calibri" pitchFamily="34" charset="0"/>
              </a:rPr>
              <a:t>Price Guarantee </a:t>
            </a:r>
            <a:r>
              <a:rPr lang="en-US" sz="2500" dirty="0">
                <a:solidFill>
                  <a:schemeClr val="tx2"/>
                </a:solidFill>
                <a:effectLst>
                  <a:outerShdw blurRad="38100" dist="38100" dir="2700000" algn="tl">
                    <a:srgbClr val="000000">
                      <a:alpha val="43137"/>
                    </a:srgbClr>
                  </a:outerShdw>
                </a:effectLst>
                <a:cs typeface="Calibri" pitchFamily="34" charset="0"/>
              </a:rPr>
              <a:t>for </a:t>
            </a:r>
            <a:r>
              <a:rPr lang="en-US" sz="2500" dirty="0" smtClean="0">
                <a:solidFill>
                  <a:schemeClr val="tx2"/>
                </a:solidFill>
                <a:effectLst>
                  <a:outerShdw blurRad="38100" dist="38100" dir="2700000" algn="tl">
                    <a:srgbClr val="000000">
                      <a:alpha val="43137"/>
                    </a:srgbClr>
                  </a:outerShdw>
                </a:effectLst>
                <a:cs typeface="Calibri" pitchFamily="34" charset="0"/>
              </a:rPr>
              <a:t>Carbon Credits</a:t>
            </a:r>
            <a:endParaRPr lang="en-US" sz="2500" dirty="0">
              <a:solidFill>
                <a:schemeClr val="tx2"/>
              </a:solidFill>
              <a:effectLst>
                <a:outerShdw blurRad="38100" dist="38100" dir="2700000" algn="tl">
                  <a:srgbClr val="000000">
                    <a:alpha val="43137"/>
                  </a:srgbClr>
                </a:outerShdw>
              </a:effectLst>
              <a:cs typeface="Calibri" pitchFamily="34" charset="0"/>
            </a:endParaRPr>
          </a:p>
        </p:txBody>
      </p:sp>
      <p:sp>
        <p:nvSpPr>
          <p:cNvPr id="4" name="Rectangle 3"/>
          <p:cNvSpPr/>
          <p:nvPr/>
        </p:nvSpPr>
        <p:spPr>
          <a:xfrm>
            <a:off x="428625" y="890726"/>
            <a:ext cx="6934200" cy="5170646"/>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The PAF </a:t>
            </a:r>
            <a:r>
              <a:rPr lang="en-US" altLang="en-US" dirty="0">
                <a:solidFill>
                  <a:schemeClr val="tx2"/>
                </a:solidFill>
              </a:rPr>
              <a:t>sells “put options” </a:t>
            </a:r>
            <a:r>
              <a:rPr lang="en-US" altLang="en-US" dirty="0" smtClean="0">
                <a:solidFill>
                  <a:schemeClr val="tx2"/>
                </a:solidFill>
              </a:rPr>
              <a:t>that guarantee </a:t>
            </a:r>
            <a:r>
              <a:rPr lang="en-US" altLang="en-US" dirty="0">
                <a:solidFill>
                  <a:schemeClr val="tx2"/>
                </a:solidFill>
              </a:rPr>
              <a:t>a price for </a:t>
            </a:r>
            <a:r>
              <a:rPr lang="en-US" altLang="en-US" dirty="0" smtClean="0">
                <a:solidFill>
                  <a:schemeClr val="tx2"/>
                </a:solidFill>
              </a:rPr>
              <a:t>carbon credits</a:t>
            </a:r>
          </a:p>
          <a:p>
            <a:pPr marL="285750" indent="-285750" eaLnBrk="1" hangingPunct="1">
              <a:buClr>
                <a:schemeClr val="accent6">
                  <a:lumMod val="75000"/>
                </a:schemeClr>
              </a:buClr>
              <a:buFont typeface="Arial" panose="020B0604020202020204" pitchFamily="34" charset="0"/>
              <a:buChar char="•"/>
              <a:defRPr/>
            </a:pPr>
            <a:endParaRPr lang="en-US" altLang="en-US" sz="1200"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The </a:t>
            </a:r>
            <a:r>
              <a:rPr lang="en-US" altLang="en-US" dirty="0">
                <a:solidFill>
                  <a:schemeClr val="tx2"/>
                </a:solidFill>
              </a:rPr>
              <a:t>put options give the owner the right, but not the obligation, to sell their carbon credits to the PAF at a predetermined price in the </a:t>
            </a:r>
            <a:r>
              <a:rPr lang="en-US" altLang="en-US" dirty="0" smtClean="0">
                <a:solidFill>
                  <a:schemeClr val="tx2"/>
                </a:solidFill>
              </a:rPr>
              <a:t>future (the “strike price”)</a:t>
            </a:r>
          </a:p>
          <a:p>
            <a:pPr marL="285750" indent="-285750" eaLnBrk="1" hangingPunct="1">
              <a:buClr>
                <a:schemeClr val="accent6">
                  <a:lumMod val="75000"/>
                </a:schemeClr>
              </a:buClr>
              <a:buFont typeface="Arial" panose="020B0604020202020204" pitchFamily="34" charset="0"/>
              <a:buChar char="•"/>
              <a:defRPr/>
            </a:pPr>
            <a:endParaRPr lang="en-US" altLang="en-US" sz="1200"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p:txBody>
      </p:sp>
      <p:sp>
        <p:nvSpPr>
          <p:cNvPr id="3" name="Rectangle 2"/>
          <p:cNvSpPr/>
          <p:nvPr/>
        </p:nvSpPr>
        <p:spPr>
          <a:xfrm>
            <a:off x="5105400" y="3429000"/>
            <a:ext cx="4038600" cy="369332"/>
          </a:xfrm>
          <a:prstGeom prst="rect">
            <a:avLst/>
          </a:prstGeom>
        </p:spPr>
        <p:txBody>
          <a:bodyPr wrap="square">
            <a:spAutoFit/>
          </a:bodyPr>
          <a:lstStyle/>
          <a:p>
            <a:pPr eaLnBrk="1" hangingPunct="1">
              <a:buClr>
                <a:schemeClr val="accent6">
                  <a:lumMod val="75000"/>
                </a:schemeClr>
              </a:buClr>
            </a:pPr>
            <a:endParaRPr lang="en-US" altLang="en-US" dirty="0">
              <a:solidFill>
                <a:schemeClr val="tx2"/>
              </a:solidFill>
            </a:endParaRPr>
          </a:p>
        </p:txBody>
      </p:sp>
      <p:pic>
        <p:nvPicPr>
          <p:cNvPr id="21" name="Picture 20"/>
          <p:cNvPicPr>
            <a:picLocks noChangeAspect="1"/>
          </p:cNvPicPr>
          <p:nvPr/>
        </p:nvPicPr>
        <p:blipFill rotWithShape="1">
          <a:blip r:embed="rId3"/>
          <a:srcRect l="55961" t="36766" r="19809" b="22197"/>
          <a:stretch/>
        </p:blipFill>
        <p:spPr>
          <a:xfrm>
            <a:off x="1752600" y="2590800"/>
            <a:ext cx="5029200" cy="2874708"/>
          </a:xfrm>
          <a:prstGeom prst="rect">
            <a:avLst/>
          </a:prstGeom>
          <a:ln>
            <a:solidFill>
              <a:srgbClr val="4B6BA8"/>
            </a:solidFill>
          </a:ln>
        </p:spPr>
      </p:pic>
      <p:sp>
        <p:nvSpPr>
          <p:cNvPr id="22" name="Rectangle 21"/>
          <p:cNvSpPr/>
          <p:nvPr/>
        </p:nvSpPr>
        <p:spPr>
          <a:xfrm>
            <a:off x="2667000" y="4876800"/>
            <a:ext cx="2971800" cy="3048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361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28625" y="1093492"/>
            <a:ext cx="800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200"/>
              </a:spcAft>
              <a:buClr>
                <a:schemeClr val="tx2"/>
              </a:buClr>
            </a:pPr>
            <a:endParaRPr lang="en-US" altLang="en-US" sz="2000" dirty="0"/>
          </a:p>
        </p:txBody>
      </p:sp>
      <p:sp>
        <p:nvSpPr>
          <p:cNvPr id="6" name="Title 2"/>
          <p:cNvSpPr txBox="1">
            <a:spLocks/>
          </p:cNvSpPr>
          <p:nvPr/>
        </p:nvSpPr>
        <p:spPr>
          <a:xfrm>
            <a:off x="457200" y="274638"/>
            <a:ext cx="8229600" cy="63976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500" dirty="0" smtClean="0">
                <a:solidFill>
                  <a:schemeClr val="tx2"/>
                </a:solidFill>
                <a:effectLst>
                  <a:outerShdw blurRad="38100" dist="38100" dir="2700000" algn="tl">
                    <a:srgbClr val="000000">
                      <a:alpha val="43137"/>
                    </a:srgbClr>
                  </a:outerShdw>
                </a:effectLst>
                <a:cs typeface="Calibri" pitchFamily="34" charset="0"/>
              </a:rPr>
              <a:t>The PAF Uses Auctions to Sell Put Options</a:t>
            </a:r>
            <a:endParaRPr lang="en-US" sz="2500" dirty="0">
              <a:solidFill>
                <a:schemeClr val="tx2"/>
              </a:solidFill>
              <a:effectLst>
                <a:outerShdw blurRad="38100" dist="38100" dir="2700000" algn="tl">
                  <a:srgbClr val="000000">
                    <a:alpha val="43137"/>
                  </a:srgbClr>
                </a:outerShdw>
              </a:effectLst>
              <a:cs typeface="Calibri" pitchFamily="34" charset="0"/>
            </a:endParaRPr>
          </a:p>
        </p:txBody>
      </p:sp>
      <p:sp>
        <p:nvSpPr>
          <p:cNvPr id="4" name="Rectangle 3"/>
          <p:cNvSpPr/>
          <p:nvPr/>
        </p:nvSpPr>
        <p:spPr>
          <a:xfrm>
            <a:off x="428625" y="890726"/>
            <a:ext cx="6480175" cy="3323987"/>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endParaRPr lang="en-US" altLang="en-US" sz="1200"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The PAF holds auctions in which bidders compete to purchase put options</a:t>
            </a:r>
          </a:p>
          <a:p>
            <a:pPr marL="285750" indent="-285750" algn="r"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The third auction will determine the “strike </a:t>
            </a:r>
            <a:r>
              <a:rPr lang="en-US" altLang="en-US" dirty="0">
                <a:solidFill>
                  <a:schemeClr val="tx2"/>
                </a:solidFill>
              </a:rPr>
              <a:t>price</a:t>
            </a:r>
            <a:r>
              <a:rPr lang="en-US" altLang="en-US" dirty="0" smtClean="0">
                <a:solidFill>
                  <a:schemeClr val="tx2"/>
                </a:solidFill>
              </a:rPr>
              <a:t>,” </a:t>
            </a:r>
            <a:r>
              <a:rPr lang="en-US" altLang="en-US" dirty="0">
                <a:solidFill>
                  <a:schemeClr val="tx2"/>
                </a:solidFill>
              </a:rPr>
              <a:t>which is the </a:t>
            </a:r>
            <a:r>
              <a:rPr lang="en-US" altLang="en-US" dirty="0" smtClean="0">
                <a:solidFill>
                  <a:schemeClr val="tx2"/>
                </a:solidFill>
              </a:rPr>
              <a:t>price </a:t>
            </a:r>
            <a:r>
              <a:rPr lang="en-US" altLang="en-US" dirty="0">
                <a:solidFill>
                  <a:schemeClr val="tx2"/>
                </a:solidFill>
              </a:rPr>
              <a:t>offered to option owners in the future for eligible carbon </a:t>
            </a:r>
            <a:r>
              <a:rPr lang="en-US" altLang="en-US" dirty="0" smtClean="0">
                <a:solidFill>
                  <a:schemeClr val="tx2"/>
                </a:solidFill>
              </a:rPr>
              <a:t>credits</a:t>
            </a: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963248"/>
            <a:ext cx="1778000" cy="161688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3" name="Rectangle 2"/>
          <p:cNvSpPr/>
          <p:nvPr/>
        </p:nvSpPr>
        <p:spPr>
          <a:xfrm>
            <a:off x="5105400" y="3429000"/>
            <a:ext cx="4038600" cy="369332"/>
          </a:xfrm>
          <a:prstGeom prst="rect">
            <a:avLst/>
          </a:prstGeom>
        </p:spPr>
        <p:txBody>
          <a:bodyPr wrap="square">
            <a:spAutoFit/>
          </a:bodyPr>
          <a:lstStyle/>
          <a:p>
            <a:pPr eaLnBrk="1" hangingPunct="1">
              <a:buClr>
                <a:schemeClr val="accent6">
                  <a:lumMod val="75000"/>
                </a:schemeClr>
              </a:buClr>
            </a:pPr>
            <a:endParaRPr lang="en-US" altLang="en-US" dirty="0">
              <a:solidFill>
                <a:schemeClr val="tx2"/>
              </a:solidFill>
            </a:endParaRPr>
          </a:p>
        </p:txBody>
      </p:sp>
      <p:sp>
        <p:nvSpPr>
          <p:cNvPr id="8" name="Rectangle 7"/>
          <p:cNvSpPr/>
          <p:nvPr/>
        </p:nvSpPr>
        <p:spPr>
          <a:xfrm>
            <a:off x="428625" y="2747488"/>
            <a:ext cx="8248650" cy="1754326"/>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Auction </a:t>
            </a:r>
            <a:r>
              <a:rPr lang="en-US" altLang="en-US" dirty="0">
                <a:solidFill>
                  <a:schemeClr val="tx2"/>
                </a:solidFill>
              </a:rPr>
              <a:t>winners </a:t>
            </a:r>
            <a:r>
              <a:rPr lang="en-US" altLang="en-US" dirty="0" smtClean="0">
                <a:solidFill>
                  <a:schemeClr val="tx2"/>
                </a:solidFill>
              </a:rPr>
              <a:t>will purchase put options </a:t>
            </a:r>
            <a:r>
              <a:rPr lang="en-US" altLang="en-US" dirty="0">
                <a:solidFill>
                  <a:schemeClr val="tx2"/>
                </a:solidFill>
              </a:rPr>
              <a:t>by paying an “option premium” price</a:t>
            </a: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smtClean="0">
                <a:solidFill>
                  <a:schemeClr val="tx2"/>
                </a:solidFill>
              </a:rPr>
              <a:t>The </a:t>
            </a:r>
            <a:r>
              <a:rPr lang="en-US" altLang="en-US" dirty="0">
                <a:solidFill>
                  <a:schemeClr val="tx2"/>
                </a:solidFill>
              </a:rPr>
              <a:t>PAF </a:t>
            </a:r>
            <a:r>
              <a:rPr lang="en-US" altLang="en-US" dirty="0" smtClean="0">
                <a:solidFill>
                  <a:schemeClr val="tx2"/>
                </a:solidFill>
              </a:rPr>
              <a:t>will only pay </a:t>
            </a:r>
            <a:r>
              <a:rPr lang="en-US" altLang="en-US" dirty="0">
                <a:solidFill>
                  <a:schemeClr val="tx2"/>
                </a:solidFill>
              </a:rPr>
              <a:t>option owners </a:t>
            </a:r>
            <a:r>
              <a:rPr lang="en-US" altLang="en-US" dirty="0" smtClean="0">
                <a:solidFill>
                  <a:schemeClr val="tx2"/>
                </a:solidFill>
              </a:rPr>
              <a:t>for </a:t>
            </a:r>
            <a:r>
              <a:rPr lang="en-US" altLang="en-US" dirty="0">
                <a:solidFill>
                  <a:schemeClr val="tx2"/>
                </a:solidFill>
              </a:rPr>
              <a:t>independently verified </a:t>
            </a:r>
            <a:r>
              <a:rPr lang="en-US" altLang="en-US" dirty="0" smtClean="0">
                <a:solidFill>
                  <a:schemeClr val="tx2"/>
                </a:solidFill>
              </a:rPr>
              <a:t>carbon credits</a:t>
            </a: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altLang="en-US" dirty="0">
                <a:solidFill>
                  <a:schemeClr val="tx2"/>
                </a:solidFill>
              </a:rPr>
              <a:t>Auctioning ensures that least-cost climate mitigation activities are selected</a:t>
            </a:r>
          </a:p>
        </p:txBody>
      </p:sp>
    </p:spTree>
    <p:extLst>
      <p:ext uri="{BB962C8B-B14F-4D97-AF65-F5344CB8AC3E}">
        <p14:creationId xmlns:p14="http://schemas.microsoft.com/office/powerpoint/2010/main" val="1127340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274638"/>
            <a:ext cx="8229600" cy="63976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500" dirty="0" smtClean="0">
                <a:solidFill>
                  <a:schemeClr val="tx2"/>
                </a:solidFill>
                <a:effectLst>
                  <a:outerShdw blurRad="38100" dist="38100" dir="2700000" algn="tl">
                    <a:srgbClr val="000000">
                      <a:alpha val="43137"/>
                    </a:srgbClr>
                  </a:outerShdw>
                </a:effectLst>
                <a:cs typeface="Calibri" pitchFamily="34" charset="0"/>
              </a:rPr>
              <a:t>Video: Introduction to PAF Mechanism</a:t>
            </a:r>
            <a:endParaRPr lang="en-US" sz="2500" dirty="0">
              <a:solidFill>
                <a:schemeClr val="tx2"/>
              </a:solidFill>
              <a:effectLst>
                <a:outerShdw blurRad="38100" dist="38100" dir="2700000" algn="tl">
                  <a:srgbClr val="000000">
                    <a:alpha val="43137"/>
                  </a:srgbClr>
                </a:outerShdw>
              </a:effectLst>
              <a:cs typeface="Calibri" pitchFamily="34" charset="0"/>
            </a:endParaRPr>
          </a:p>
        </p:txBody>
      </p:sp>
      <p:sp>
        <p:nvSpPr>
          <p:cNvPr id="2" name="Slide Number Placeholder 1"/>
          <p:cNvSpPr>
            <a:spLocks noGrp="1"/>
          </p:cNvSpPr>
          <p:nvPr>
            <p:ph type="sldNum" sz="quarter" idx="4"/>
          </p:nvPr>
        </p:nvSpPr>
        <p:spPr/>
        <p:txBody>
          <a:bodyPr/>
          <a:lstStyle/>
          <a:p>
            <a:fld id="{9667A574-71CB-4A0D-9FFE-C1AB638DF96C}" type="slidenum">
              <a:rPr lang="en-US" altLang="en-US" smtClean="0"/>
              <a:pPr/>
              <a:t>6</a:t>
            </a:fld>
            <a:endParaRPr lang="en-US" altLang="en-US"/>
          </a:p>
        </p:txBody>
      </p:sp>
      <p:sp>
        <p:nvSpPr>
          <p:cNvPr id="5" name="Isosceles Triangle 4">
            <a:hlinkClick r:id="rId3"/>
          </p:cNvPr>
          <p:cNvSpPr/>
          <p:nvPr/>
        </p:nvSpPr>
        <p:spPr>
          <a:xfrm rot="5400000">
            <a:off x="3752850" y="1924050"/>
            <a:ext cx="2057400" cy="186690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p:cNvPr>
          <p:cNvSpPr/>
          <p:nvPr/>
        </p:nvSpPr>
        <p:spPr>
          <a:xfrm>
            <a:off x="3459452" y="4294552"/>
            <a:ext cx="2225096" cy="523220"/>
          </a:xfrm>
          <a:prstGeom prst="rect">
            <a:avLst/>
          </a:prstGeom>
        </p:spPr>
        <p:txBody>
          <a:bodyPr wrap="none">
            <a:spAutoFit/>
          </a:bodyPr>
          <a:lstStyle/>
          <a:p>
            <a:r>
              <a:rPr lang="en-US" sz="2800" b="1" dirty="0">
                <a:solidFill>
                  <a:srgbClr val="000000"/>
                </a:solidFill>
                <a:hlinkClick r:id="rId3"/>
              </a:rPr>
              <a:t>Watch Videos</a:t>
            </a:r>
            <a:endParaRPr lang="en-US" sz="2800" dirty="0"/>
          </a:p>
        </p:txBody>
      </p:sp>
    </p:spTree>
    <p:extLst>
      <p:ext uri="{BB962C8B-B14F-4D97-AF65-F5344CB8AC3E}">
        <p14:creationId xmlns:p14="http://schemas.microsoft.com/office/powerpoint/2010/main" val="2753059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857955"/>
            <a:ext cx="8001000" cy="3416320"/>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r>
              <a:rPr lang="en-US" dirty="0">
                <a:solidFill>
                  <a:schemeClr val="tx2"/>
                </a:solidFill>
              </a:rPr>
              <a:t>The third auction will focus on mitigation of nitrous oxide, produced by industrial nitric acid and caprolactam </a:t>
            </a:r>
            <a:r>
              <a:rPr lang="en-US" dirty="0" smtClean="0">
                <a:solidFill>
                  <a:schemeClr val="tx2"/>
                </a:solidFill>
              </a:rPr>
              <a:t>plants (not </a:t>
            </a:r>
            <a:r>
              <a:rPr lang="en-US" dirty="0" err="1" smtClean="0">
                <a:solidFill>
                  <a:schemeClr val="tx2"/>
                </a:solidFill>
              </a:rPr>
              <a:t>adipic</a:t>
            </a:r>
            <a:r>
              <a:rPr lang="en-US" dirty="0" smtClean="0">
                <a:solidFill>
                  <a:schemeClr val="tx2"/>
                </a:solidFill>
              </a:rPr>
              <a:t> acid)</a:t>
            </a:r>
          </a:p>
          <a:p>
            <a:pPr marL="285750" indent="-285750" eaLnBrk="1" hangingPunct="1">
              <a:buClr>
                <a:schemeClr val="accent6">
                  <a:lumMod val="75000"/>
                </a:schemeClr>
              </a:buClr>
              <a:buFont typeface="Arial" panose="020B0604020202020204" pitchFamily="34" charset="0"/>
              <a:buChar char="•"/>
              <a:defRPr/>
            </a:pPr>
            <a:endParaRPr 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dirty="0">
                <a:solidFill>
                  <a:schemeClr val="tx2"/>
                </a:solidFill>
              </a:rPr>
              <a:t>N2O is a highly potent greenhouse gas with a global warming potential approximately 300 times that </a:t>
            </a:r>
            <a:r>
              <a:rPr lang="en-US" dirty="0" smtClean="0">
                <a:solidFill>
                  <a:schemeClr val="tx2"/>
                </a:solidFill>
              </a:rPr>
              <a:t>of CO2</a:t>
            </a:r>
          </a:p>
          <a:p>
            <a:pPr marL="285750" indent="-285750" eaLnBrk="1" hangingPunct="1">
              <a:buClr>
                <a:schemeClr val="accent6">
                  <a:lumMod val="75000"/>
                </a:schemeClr>
              </a:buClr>
              <a:buFont typeface="Arial" panose="020B0604020202020204" pitchFamily="34" charset="0"/>
              <a:buChar char="•"/>
              <a:defRPr/>
            </a:pPr>
            <a:endParaRPr 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dirty="0" smtClean="0">
                <a:solidFill>
                  <a:schemeClr val="tx2"/>
                </a:solidFill>
              </a:rPr>
              <a:t>To be eligible for payment the carbon </a:t>
            </a:r>
            <a:r>
              <a:rPr lang="en-US" dirty="0">
                <a:solidFill>
                  <a:schemeClr val="tx2"/>
                </a:solidFill>
              </a:rPr>
              <a:t>c</a:t>
            </a:r>
            <a:r>
              <a:rPr lang="en-US" dirty="0" smtClean="0">
                <a:solidFill>
                  <a:schemeClr val="tx2"/>
                </a:solidFill>
              </a:rPr>
              <a:t>redits must meet a set of eligibility criteria:</a:t>
            </a:r>
            <a:endParaRPr 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a:p>
            <a:pPr marL="285750" indent="-285750" eaLnBrk="1" hangingPunct="1">
              <a:buClr>
                <a:schemeClr val="accent6">
                  <a:lumMod val="75000"/>
                </a:schemeClr>
              </a:buClr>
              <a:buFont typeface="Arial" panose="020B0604020202020204" pitchFamily="34" charset="0"/>
              <a:buChar char="•"/>
              <a:defRPr/>
            </a:pPr>
            <a:endParaRPr lang="en-US" altLang="en-US" dirty="0" smtClean="0">
              <a:solidFill>
                <a:schemeClr val="tx2"/>
              </a:solidFill>
            </a:endParaRPr>
          </a:p>
        </p:txBody>
      </p:sp>
      <p:sp>
        <p:nvSpPr>
          <p:cNvPr id="4" name="TextBox 3"/>
          <p:cNvSpPr txBox="1"/>
          <p:nvPr/>
        </p:nvSpPr>
        <p:spPr>
          <a:xfrm>
            <a:off x="457200" y="274638"/>
            <a:ext cx="8458200" cy="476250"/>
          </a:xfrm>
          <a:prstGeom prst="rect">
            <a:avLst/>
          </a:prstGeom>
          <a:noFill/>
        </p:spPr>
        <p:txBody>
          <a:bodyPr>
            <a:spAutoFit/>
          </a:bodyPr>
          <a:lstStyle>
            <a:defPPr>
              <a:defRPr lang="en-US"/>
            </a:defPPr>
            <a:lvl1pPr defTabSz="914186" fontAlgn="auto">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pPr eaLnBrk="1" hangingPunct="1">
              <a:defRPr/>
            </a:pPr>
            <a:r>
              <a:rPr lang="en-US" dirty="0" smtClean="0"/>
              <a:t>Third Auction Overview</a:t>
            </a:r>
          </a:p>
        </p:txBody>
      </p:sp>
      <p:sp>
        <p:nvSpPr>
          <p:cNvPr id="3" name="Rectangle 2"/>
          <p:cNvSpPr/>
          <p:nvPr/>
        </p:nvSpPr>
        <p:spPr>
          <a:xfrm>
            <a:off x="304800" y="3856672"/>
            <a:ext cx="5229578" cy="1384995"/>
          </a:xfrm>
          <a:prstGeom prst="rect">
            <a:avLst/>
          </a:prstGeom>
        </p:spPr>
        <p:txBody>
          <a:bodyPr wrap="square">
            <a:spAutoFit/>
          </a:bodyPr>
          <a:lstStyle/>
          <a:p>
            <a:pPr marL="457200" indent="-457200" eaLnBrk="1" hangingPunct="1">
              <a:spcAft>
                <a:spcPts val="1800"/>
              </a:spcAft>
              <a:buClr>
                <a:schemeClr val="accent6">
                  <a:lumMod val="75000"/>
                </a:schemeClr>
              </a:buClr>
              <a:buFont typeface="+mj-lt"/>
              <a:buAutoNum type="arabicPeriod"/>
            </a:pPr>
            <a:r>
              <a:rPr lang="en-US" altLang="en-US" dirty="0" smtClean="0">
                <a:solidFill>
                  <a:schemeClr val="tx2"/>
                </a:solidFill>
              </a:rPr>
              <a:t>Certification standards</a:t>
            </a:r>
            <a:endParaRPr lang="en-US" altLang="en-US" dirty="0">
              <a:solidFill>
                <a:schemeClr val="tx2"/>
              </a:solidFill>
            </a:endParaRPr>
          </a:p>
          <a:p>
            <a:pPr marL="457200" indent="-457200" eaLnBrk="1" hangingPunct="1">
              <a:spcAft>
                <a:spcPts val="1800"/>
              </a:spcAft>
              <a:buClr>
                <a:schemeClr val="accent6">
                  <a:lumMod val="75000"/>
                </a:schemeClr>
              </a:buClr>
              <a:buFont typeface="+mj-lt"/>
              <a:buAutoNum type="arabicPeriod"/>
            </a:pPr>
            <a:r>
              <a:rPr lang="en-US" altLang="en-US" dirty="0" smtClean="0">
                <a:solidFill>
                  <a:schemeClr val="tx2"/>
                </a:solidFill>
              </a:rPr>
              <a:t>Mitigation activities (methodologies)</a:t>
            </a:r>
            <a:endParaRPr lang="en-US" altLang="en-US" dirty="0">
              <a:solidFill>
                <a:schemeClr val="tx2"/>
              </a:solidFill>
            </a:endParaRPr>
          </a:p>
          <a:p>
            <a:pPr marL="457200" indent="-457200" eaLnBrk="1" hangingPunct="1">
              <a:spcAft>
                <a:spcPts val="1800"/>
              </a:spcAft>
              <a:buClr>
                <a:schemeClr val="accent6">
                  <a:lumMod val="75000"/>
                </a:schemeClr>
              </a:buClr>
              <a:buFont typeface="+mj-lt"/>
              <a:buAutoNum type="arabicPeriod"/>
            </a:pPr>
            <a:r>
              <a:rPr lang="en-US" altLang="en-US" dirty="0" smtClean="0">
                <a:solidFill>
                  <a:schemeClr val="tx2"/>
                </a:solidFill>
              </a:rPr>
              <a:t>Countries</a:t>
            </a:r>
          </a:p>
        </p:txBody>
      </p:sp>
      <p:sp>
        <p:nvSpPr>
          <p:cNvPr id="5" name="Rectangle 4"/>
          <p:cNvSpPr/>
          <p:nvPr/>
        </p:nvSpPr>
        <p:spPr>
          <a:xfrm>
            <a:off x="4953000" y="3856672"/>
            <a:ext cx="3962400" cy="1154162"/>
          </a:xfrm>
          <a:prstGeom prst="rect">
            <a:avLst/>
          </a:prstGeom>
        </p:spPr>
        <p:txBody>
          <a:bodyPr wrap="square">
            <a:spAutoFit/>
          </a:bodyPr>
          <a:lstStyle/>
          <a:p>
            <a:pPr marL="457200" indent="-457200" eaLnBrk="1" hangingPunct="1">
              <a:spcAft>
                <a:spcPts val="1800"/>
              </a:spcAft>
              <a:buClr>
                <a:schemeClr val="accent6">
                  <a:lumMod val="75000"/>
                </a:schemeClr>
              </a:buClr>
              <a:buFont typeface="+mj-lt"/>
              <a:buAutoNum type="arabicPeriod" startAt="4"/>
            </a:pPr>
            <a:r>
              <a:rPr lang="en-US" altLang="en-US" dirty="0">
                <a:solidFill>
                  <a:schemeClr val="tx2"/>
                </a:solidFill>
              </a:rPr>
              <a:t>Generation and issuance </a:t>
            </a:r>
            <a:r>
              <a:rPr lang="en-US" altLang="en-US" dirty="0" smtClean="0">
                <a:solidFill>
                  <a:schemeClr val="tx2"/>
                </a:solidFill>
              </a:rPr>
              <a:t>period</a:t>
            </a:r>
          </a:p>
          <a:p>
            <a:pPr marL="457200" indent="-457200" eaLnBrk="1" hangingPunct="1">
              <a:spcAft>
                <a:spcPts val="1800"/>
              </a:spcAft>
              <a:buClr>
                <a:schemeClr val="accent6">
                  <a:lumMod val="75000"/>
                </a:schemeClr>
              </a:buClr>
              <a:buFont typeface="+mj-lt"/>
              <a:buAutoNum type="arabicPeriod" startAt="4"/>
            </a:pPr>
            <a:r>
              <a:rPr lang="en-US" altLang="en-US" dirty="0" smtClean="0">
                <a:solidFill>
                  <a:schemeClr val="tx2"/>
                </a:solidFill>
              </a:rPr>
              <a:t>Environmental</a:t>
            </a:r>
            <a:r>
              <a:rPr lang="en-US" altLang="en-US" dirty="0">
                <a:solidFill>
                  <a:schemeClr val="tx2"/>
                </a:solidFill>
              </a:rPr>
              <a:t>, Health and Safety </a:t>
            </a:r>
            <a:r>
              <a:rPr lang="en-US" altLang="en-US" dirty="0" smtClean="0">
                <a:solidFill>
                  <a:schemeClr val="tx2"/>
                </a:solidFill>
              </a:rPr>
              <a:t>Criteria</a:t>
            </a:r>
            <a:endParaRPr lang="en-US" altLang="en-US" dirty="0">
              <a:solidFill>
                <a:schemeClr val="tx2"/>
              </a:solidFill>
            </a:endParaRPr>
          </a:p>
        </p:txBody>
      </p:sp>
      <p:sp>
        <p:nvSpPr>
          <p:cNvPr id="9" name="Slide Number Placeholder 8"/>
          <p:cNvSpPr>
            <a:spLocks noGrp="1"/>
          </p:cNvSpPr>
          <p:nvPr>
            <p:ph type="sldNum" sz="quarter" idx="4"/>
          </p:nvPr>
        </p:nvSpPr>
        <p:spPr/>
        <p:txBody>
          <a:bodyPr/>
          <a:lstStyle/>
          <a:p>
            <a:fld id="{9667A574-71CB-4A0D-9FFE-C1AB638DF96C}" type="slidenum">
              <a:rPr lang="en-US" altLang="en-US" smtClean="0"/>
              <a:pPr/>
              <a:t>7</a:t>
            </a:fld>
            <a:endParaRPr lang="en-US" altLang="en-US"/>
          </a:p>
        </p:txBody>
      </p:sp>
    </p:spTree>
    <p:extLst>
      <p:ext uri="{BB962C8B-B14F-4D97-AF65-F5344CB8AC3E}">
        <p14:creationId xmlns:p14="http://schemas.microsoft.com/office/powerpoint/2010/main" val="266156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457200" y="274637"/>
            <a:ext cx="8153399" cy="477837"/>
          </a:xfrm>
          <a:prstGeom prst="rect">
            <a:avLst/>
          </a:prstGeom>
          <a:noFill/>
        </p:spPr>
        <p:txBody>
          <a:bodyPr>
            <a:spAutoFit/>
          </a:bodyPr>
          <a:lstStyle>
            <a:defPPr>
              <a:defRPr lang="en-US"/>
            </a:defPPr>
            <a:lvl1pPr defTabSz="914186" eaLnBrk="1" fontAlgn="auto" hangingPunct="1">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r>
              <a:rPr lang="en-US" dirty="0" smtClean="0">
                <a:sym typeface="Calibri"/>
              </a:rPr>
              <a:t>Third </a:t>
            </a:r>
            <a:r>
              <a:rPr lang="en-US" dirty="0">
                <a:sym typeface="Calibri"/>
              </a:rPr>
              <a:t>Auction Parameters</a:t>
            </a:r>
          </a:p>
        </p:txBody>
      </p:sp>
      <p:sp>
        <p:nvSpPr>
          <p:cNvPr id="4" name="TextBox 3"/>
          <p:cNvSpPr txBox="1"/>
          <p:nvPr/>
        </p:nvSpPr>
        <p:spPr>
          <a:xfrm>
            <a:off x="609600" y="896064"/>
            <a:ext cx="8229600" cy="5047536"/>
          </a:xfrm>
          <a:prstGeom prst="rect">
            <a:avLst/>
          </a:prstGeom>
          <a:noFill/>
        </p:spPr>
        <p:txBody>
          <a:bodyPr wrap="square" rtlCol="0">
            <a:spAutoFit/>
          </a:bodyPr>
          <a:lstStyle/>
          <a:p>
            <a:pPr marL="342900" indent="-342900">
              <a:spcAft>
                <a:spcPts val="0"/>
              </a:spcAft>
              <a:buClr>
                <a:schemeClr val="accent6">
                  <a:lumMod val="75000"/>
                </a:schemeClr>
              </a:buClr>
              <a:buFont typeface="Arial" panose="020B0604020202020204" pitchFamily="34" charset="0"/>
              <a:buChar char="•"/>
            </a:pPr>
            <a:r>
              <a:rPr lang="en-US" sz="1400" b="1" dirty="0">
                <a:solidFill>
                  <a:schemeClr val="tx2">
                    <a:lumMod val="75000"/>
                  </a:schemeClr>
                </a:solidFill>
              </a:rPr>
              <a:t>Auction Format: </a:t>
            </a:r>
            <a:r>
              <a:rPr lang="en-US" sz="1400" dirty="0" smtClean="0">
                <a:solidFill>
                  <a:schemeClr val="tx2">
                    <a:lumMod val="75000"/>
                  </a:schemeClr>
                </a:solidFill>
              </a:rPr>
              <a:t>Reverse Descending Clock in Two Segments</a:t>
            </a:r>
          </a:p>
          <a:p>
            <a:pPr lvl="2" indent="-284163">
              <a:spcAft>
                <a:spcPts val="0"/>
              </a:spcAft>
              <a:buClr>
                <a:schemeClr val="accent6">
                  <a:lumMod val="75000"/>
                </a:schemeClr>
              </a:buClr>
              <a:buFont typeface="Wingdings" panose="05000000000000000000" pitchFamily="2" charset="2"/>
              <a:buChar char="Ø"/>
            </a:pPr>
            <a:r>
              <a:rPr lang="en-US" sz="1400" dirty="0">
                <a:solidFill>
                  <a:schemeClr val="tx2">
                    <a:lumMod val="75000"/>
                  </a:schemeClr>
                </a:solidFill>
              </a:rPr>
              <a:t>Segment </a:t>
            </a:r>
            <a:r>
              <a:rPr lang="en-US" sz="1400" dirty="0" smtClean="0">
                <a:solidFill>
                  <a:schemeClr val="tx2">
                    <a:lumMod val="75000"/>
                  </a:schemeClr>
                </a:solidFill>
              </a:rPr>
              <a:t>New Abatement Projects (aka “New Segment”)</a:t>
            </a:r>
            <a:endParaRPr lang="en-US" sz="1400" dirty="0">
              <a:solidFill>
                <a:schemeClr val="tx2">
                  <a:lumMod val="75000"/>
                </a:schemeClr>
              </a:solidFill>
            </a:endParaRPr>
          </a:p>
          <a:p>
            <a:pPr lvl="2" indent="-284163">
              <a:spcAft>
                <a:spcPts val="0"/>
              </a:spcAft>
              <a:buClr>
                <a:schemeClr val="accent6">
                  <a:lumMod val="75000"/>
                </a:schemeClr>
              </a:buClr>
              <a:buFont typeface="Wingdings" panose="05000000000000000000" pitchFamily="2" charset="2"/>
              <a:buChar char="Ø"/>
            </a:pPr>
            <a:r>
              <a:rPr lang="en-US" sz="1400" dirty="0">
                <a:solidFill>
                  <a:schemeClr val="tx2">
                    <a:lumMod val="75000"/>
                  </a:schemeClr>
                </a:solidFill>
              </a:rPr>
              <a:t>Segment </a:t>
            </a:r>
            <a:r>
              <a:rPr lang="en-US" sz="1400" dirty="0" smtClean="0">
                <a:solidFill>
                  <a:schemeClr val="tx2">
                    <a:lumMod val="75000"/>
                  </a:schemeClr>
                </a:solidFill>
              </a:rPr>
              <a:t>Open to All Abatement Projects (aka “Open Segment”)</a:t>
            </a:r>
            <a:endParaRPr lang="en-US" sz="1400" dirty="0">
              <a:solidFill>
                <a:schemeClr val="tx2">
                  <a:lumMod val="75000"/>
                </a:schemeClr>
              </a:solidFill>
            </a:endParaRPr>
          </a:p>
          <a:p>
            <a:pPr indent="-342900">
              <a:spcAft>
                <a:spcPts val="0"/>
              </a:spcAft>
              <a:buClr>
                <a:schemeClr val="accent6">
                  <a:lumMod val="75000"/>
                </a:schemeClr>
              </a:buClr>
              <a:buFont typeface="Arial" panose="020B0604020202020204" pitchFamily="34" charset="0"/>
              <a:buChar char="•"/>
            </a:pPr>
            <a:endParaRPr lang="en-US" sz="1400" b="1" dirty="0" smtClean="0">
              <a:solidFill>
                <a:schemeClr val="tx2">
                  <a:lumMod val="75000"/>
                </a:schemeClr>
              </a:solidFill>
            </a:endParaRPr>
          </a:p>
          <a:p>
            <a:pPr indent="-342900">
              <a:spcAft>
                <a:spcPts val="0"/>
              </a:spcAft>
              <a:buClr>
                <a:schemeClr val="accent6">
                  <a:lumMod val="75000"/>
                </a:schemeClr>
              </a:buClr>
              <a:buFont typeface="Arial" panose="020B0604020202020204" pitchFamily="34" charset="0"/>
              <a:buChar char="•"/>
            </a:pPr>
            <a:r>
              <a:rPr lang="en-US" sz="1400" b="1" dirty="0" smtClean="0">
                <a:solidFill>
                  <a:schemeClr val="tx2">
                    <a:lumMod val="75000"/>
                  </a:schemeClr>
                </a:solidFill>
              </a:rPr>
              <a:t>Auction Budget</a:t>
            </a:r>
            <a:r>
              <a:rPr lang="en-US" sz="1400" dirty="0" smtClean="0">
                <a:solidFill>
                  <a:schemeClr val="tx2">
                    <a:lumMod val="75000"/>
                  </a:schemeClr>
                </a:solidFill>
              </a:rPr>
              <a:t>:  </a:t>
            </a:r>
          </a:p>
          <a:p>
            <a:pPr lvl="2" indent="-284163">
              <a:spcAft>
                <a:spcPts val="0"/>
              </a:spcAft>
              <a:buClr>
                <a:schemeClr val="accent6">
                  <a:lumMod val="75000"/>
                </a:schemeClr>
              </a:buClr>
              <a:buFont typeface="Wingdings" panose="05000000000000000000" pitchFamily="2" charset="2"/>
              <a:buChar char="Ø"/>
            </a:pPr>
            <a:r>
              <a:rPr lang="en-US" sz="1400" dirty="0">
                <a:solidFill>
                  <a:schemeClr val="tx2">
                    <a:lumMod val="75000"/>
                  </a:schemeClr>
                </a:solidFill>
              </a:rPr>
              <a:t>New Segment: $6m</a:t>
            </a:r>
          </a:p>
          <a:p>
            <a:pPr lvl="2" indent="-284163">
              <a:spcAft>
                <a:spcPts val="0"/>
              </a:spcAft>
              <a:buClr>
                <a:schemeClr val="accent6">
                  <a:lumMod val="75000"/>
                </a:schemeClr>
              </a:buClr>
              <a:buFont typeface="Wingdings" panose="05000000000000000000" pitchFamily="2" charset="2"/>
              <a:buChar char="Ø"/>
            </a:pPr>
            <a:r>
              <a:rPr lang="en-US" sz="1400" dirty="0" smtClean="0">
                <a:solidFill>
                  <a:schemeClr val="tx2">
                    <a:lumMod val="75000"/>
                  </a:schemeClr>
                </a:solidFill>
              </a:rPr>
              <a:t>New </a:t>
            </a:r>
            <a:r>
              <a:rPr lang="en-US" sz="1400" dirty="0">
                <a:solidFill>
                  <a:schemeClr val="tx2">
                    <a:lumMod val="75000"/>
                  </a:schemeClr>
                </a:solidFill>
              </a:rPr>
              <a:t>Segment + Open </a:t>
            </a:r>
            <a:r>
              <a:rPr lang="en-US" sz="1400" dirty="0" smtClean="0">
                <a:solidFill>
                  <a:schemeClr val="tx2">
                    <a:lumMod val="75000"/>
                  </a:schemeClr>
                </a:solidFill>
              </a:rPr>
              <a:t>Segment: $</a:t>
            </a:r>
            <a:r>
              <a:rPr lang="en-US" sz="1400" dirty="0">
                <a:solidFill>
                  <a:schemeClr val="tx2">
                    <a:lumMod val="75000"/>
                  </a:schemeClr>
                </a:solidFill>
              </a:rPr>
              <a:t>12m  </a:t>
            </a:r>
          </a:p>
          <a:p>
            <a:pPr indent="-342900">
              <a:spcAft>
                <a:spcPts val="0"/>
              </a:spcAft>
              <a:buClr>
                <a:schemeClr val="accent6">
                  <a:lumMod val="75000"/>
                </a:schemeClr>
              </a:buClr>
              <a:buFont typeface="Arial" panose="020B0604020202020204" pitchFamily="34" charset="0"/>
              <a:buChar char="•"/>
            </a:pPr>
            <a:endParaRPr lang="en-US" sz="1400" b="1" dirty="0" smtClean="0">
              <a:solidFill>
                <a:schemeClr val="tx2">
                  <a:lumMod val="75000"/>
                </a:schemeClr>
              </a:solidFill>
            </a:endParaRPr>
          </a:p>
          <a:p>
            <a:pPr indent="-342900">
              <a:spcAft>
                <a:spcPts val="0"/>
              </a:spcAft>
              <a:buClr>
                <a:schemeClr val="accent6">
                  <a:lumMod val="75000"/>
                </a:schemeClr>
              </a:buClr>
              <a:buFont typeface="Arial" panose="020B0604020202020204" pitchFamily="34" charset="0"/>
              <a:buChar char="•"/>
            </a:pPr>
            <a:r>
              <a:rPr lang="en-US" sz="1400" b="1" dirty="0" smtClean="0">
                <a:solidFill>
                  <a:schemeClr val="tx2">
                    <a:lumMod val="75000"/>
                  </a:schemeClr>
                </a:solidFill>
              </a:rPr>
              <a:t>Fixed Premium Price</a:t>
            </a:r>
            <a:r>
              <a:rPr lang="en-US" sz="1400" dirty="0" smtClean="0">
                <a:solidFill>
                  <a:schemeClr val="tx2">
                    <a:lumMod val="75000"/>
                  </a:schemeClr>
                </a:solidFill>
              </a:rPr>
              <a:t>: $0.30/ton </a:t>
            </a:r>
          </a:p>
          <a:p>
            <a:pPr lvl="0" indent="-342900">
              <a:spcAft>
                <a:spcPts val="0"/>
              </a:spcAft>
              <a:buClr>
                <a:schemeClr val="accent6">
                  <a:lumMod val="75000"/>
                </a:schemeClr>
              </a:buClr>
              <a:buFont typeface="Arial" panose="020B0604020202020204" pitchFamily="34" charset="0"/>
              <a:buChar char="•"/>
            </a:pPr>
            <a:endParaRPr lang="en-US" sz="1400" b="1" dirty="0" smtClean="0">
              <a:solidFill>
                <a:schemeClr val="tx2">
                  <a:lumMod val="75000"/>
                </a:schemeClr>
              </a:solidFill>
            </a:endParaRPr>
          </a:p>
          <a:p>
            <a:pPr lvl="0" indent="-342900">
              <a:spcAft>
                <a:spcPts val="0"/>
              </a:spcAft>
              <a:buClr>
                <a:schemeClr val="accent6">
                  <a:lumMod val="75000"/>
                </a:schemeClr>
              </a:buClr>
              <a:buFont typeface="Arial" panose="020B0604020202020204" pitchFamily="34" charset="0"/>
              <a:buChar char="•"/>
            </a:pPr>
            <a:r>
              <a:rPr lang="en-US" sz="1400" b="1" dirty="0" smtClean="0">
                <a:solidFill>
                  <a:schemeClr val="tx2">
                    <a:lumMod val="75000"/>
                  </a:schemeClr>
                </a:solidFill>
              </a:rPr>
              <a:t>Auction </a:t>
            </a:r>
            <a:r>
              <a:rPr lang="en-US" sz="1400" b="1" dirty="0">
                <a:solidFill>
                  <a:schemeClr val="tx2">
                    <a:lumMod val="75000"/>
                  </a:schemeClr>
                </a:solidFill>
              </a:rPr>
              <a:t>Total Supply (budget ÷ strike): </a:t>
            </a:r>
          </a:p>
          <a:p>
            <a:pPr marL="914400" lvl="5" indent="-285750">
              <a:buClr>
                <a:schemeClr val="accent6">
                  <a:lumMod val="75000"/>
                </a:schemeClr>
              </a:buClr>
              <a:buFont typeface="Wingdings" panose="05000000000000000000" pitchFamily="2" charset="2"/>
              <a:buChar char="Ø"/>
            </a:pPr>
            <a:r>
              <a:rPr lang="en-US" sz="1400" dirty="0" smtClean="0">
                <a:solidFill>
                  <a:schemeClr val="tx2">
                    <a:lumMod val="75000"/>
                  </a:schemeClr>
                </a:solidFill>
              </a:rPr>
              <a:t>New Segment: </a:t>
            </a:r>
            <a:r>
              <a:rPr lang="en-US" sz="1400" dirty="0">
                <a:solidFill>
                  <a:schemeClr val="tx2">
                    <a:lumMod val="75000"/>
                  </a:schemeClr>
                </a:solidFill>
              </a:rPr>
              <a:t>1,000,000 tons</a:t>
            </a:r>
          </a:p>
          <a:p>
            <a:pPr marL="914400" lvl="5" indent="-285750">
              <a:buClr>
                <a:schemeClr val="accent6">
                  <a:lumMod val="75000"/>
                </a:schemeClr>
              </a:buClr>
              <a:buFont typeface="Wingdings" panose="05000000000000000000" pitchFamily="2" charset="2"/>
              <a:buChar char="Ø"/>
            </a:pPr>
            <a:r>
              <a:rPr lang="en-US" sz="1400" dirty="0" smtClean="0">
                <a:solidFill>
                  <a:schemeClr val="tx2">
                    <a:lumMod val="75000"/>
                  </a:schemeClr>
                </a:solidFill>
              </a:rPr>
              <a:t>Open Segment: </a:t>
            </a:r>
            <a:r>
              <a:rPr lang="en-US" sz="1400" dirty="0">
                <a:solidFill>
                  <a:schemeClr val="tx2">
                    <a:lumMod val="75000"/>
                  </a:schemeClr>
                </a:solidFill>
              </a:rPr>
              <a:t>1,200,000 tons to 2,400,000 </a:t>
            </a:r>
            <a:r>
              <a:rPr lang="en-US" sz="1400" dirty="0" smtClean="0">
                <a:solidFill>
                  <a:schemeClr val="tx2">
                    <a:lumMod val="75000"/>
                  </a:schemeClr>
                </a:solidFill>
              </a:rPr>
              <a:t>tons (depending on result of New Segment) </a:t>
            </a:r>
            <a:endParaRPr lang="en-US" sz="1400" dirty="0">
              <a:solidFill>
                <a:schemeClr val="tx2">
                  <a:lumMod val="75000"/>
                </a:schemeClr>
              </a:solidFill>
            </a:endParaRPr>
          </a:p>
          <a:p>
            <a:pPr lvl="0" indent="-342900">
              <a:spcAft>
                <a:spcPts val="0"/>
              </a:spcAft>
              <a:buClr>
                <a:schemeClr val="accent6">
                  <a:lumMod val="75000"/>
                </a:schemeClr>
              </a:buClr>
              <a:buFont typeface="Arial" panose="020B0604020202020204" pitchFamily="34" charset="0"/>
              <a:buChar char="•"/>
            </a:pPr>
            <a:endParaRPr lang="en-US" sz="1400" b="1" dirty="0" smtClean="0">
              <a:solidFill>
                <a:schemeClr val="tx2">
                  <a:lumMod val="75000"/>
                </a:schemeClr>
              </a:solidFill>
            </a:endParaRPr>
          </a:p>
          <a:p>
            <a:pPr lvl="0" indent="-342900">
              <a:spcAft>
                <a:spcPts val="0"/>
              </a:spcAft>
              <a:buClr>
                <a:schemeClr val="accent6">
                  <a:lumMod val="75000"/>
                </a:schemeClr>
              </a:buClr>
              <a:buFont typeface="Arial" panose="020B0604020202020204" pitchFamily="34" charset="0"/>
              <a:buChar char="•"/>
            </a:pPr>
            <a:r>
              <a:rPr lang="en-US" sz="1400" b="1" dirty="0" smtClean="0">
                <a:solidFill>
                  <a:schemeClr val="tx2">
                    <a:lumMod val="75000"/>
                  </a:schemeClr>
                </a:solidFill>
              </a:rPr>
              <a:t>Strike Starting Price</a:t>
            </a:r>
            <a:r>
              <a:rPr lang="en-US" sz="1400" dirty="0" smtClean="0">
                <a:solidFill>
                  <a:schemeClr val="tx2">
                    <a:lumMod val="75000"/>
                  </a:schemeClr>
                </a:solidFill>
              </a:rPr>
              <a:t>: </a:t>
            </a:r>
          </a:p>
          <a:p>
            <a:pPr marL="914400" lvl="5" indent="-285750">
              <a:spcAft>
                <a:spcPts val="0"/>
              </a:spcAft>
              <a:buClr>
                <a:schemeClr val="accent6">
                  <a:lumMod val="75000"/>
                </a:schemeClr>
              </a:buClr>
              <a:buFont typeface="Wingdings" panose="05000000000000000000" pitchFamily="2" charset="2"/>
              <a:buChar char="Ø"/>
            </a:pPr>
            <a:r>
              <a:rPr lang="en-US" sz="1400" dirty="0" smtClean="0">
                <a:solidFill>
                  <a:schemeClr val="tx2">
                    <a:lumMod val="75000"/>
                  </a:schemeClr>
                </a:solidFill>
              </a:rPr>
              <a:t>New Segment: </a:t>
            </a:r>
            <a:r>
              <a:rPr lang="en-US" sz="1400" dirty="0">
                <a:solidFill>
                  <a:schemeClr val="tx2">
                    <a:lumMod val="75000"/>
                  </a:schemeClr>
                </a:solidFill>
              </a:rPr>
              <a:t>$6.00/ton</a:t>
            </a:r>
          </a:p>
          <a:p>
            <a:pPr marL="914400" lvl="5" indent="-285750">
              <a:spcAft>
                <a:spcPts val="0"/>
              </a:spcAft>
              <a:buClr>
                <a:schemeClr val="accent6">
                  <a:lumMod val="75000"/>
                </a:schemeClr>
              </a:buClr>
              <a:buFont typeface="Wingdings" panose="05000000000000000000" pitchFamily="2" charset="2"/>
              <a:buChar char="Ø"/>
            </a:pPr>
            <a:r>
              <a:rPr lang="en-US" sz="1400" dirty="0" smtClean="0">
                <a:solidFill>
                  <a:schemeClr val="tx2">
                    <a:lumMod val="75000"/>
                  </a:schemeClr>
                </a:solidFill>
              </a:rPr>
              <a:t>Open Segment: </a:t>
            </a:r>
            <a:r>
              <a:rPr lang="en-US" sz="1400" dirty="0">
                <a:solidFill>
                  <a:schemeClr val="tx2">
                    <a:lumMod val="75000"/>
                  </a:schemeClr>
                </a:solidFill>
              </a:rPr>
              <a:t>$5.00/ton</a:t>
            </a:r>
          </a:p>
          <a:p>
            <a:pPr indent="-342900">
              <a:spcAft>
                <a:spcPts val="0"/>
              </a:spcAft>
              <a:buClr>
                <a:schemeClr val="accent6">
                  <a:lumMod val="75000"/>
                </a:schemeClr>
              </a:buClr>
              <a:buFont typeface="Arial" panose="020B0604020202020204" pitchFamily="34" charset="0"/>
              <a:buChar char="•"/>
            </a:pPr>
            <a:endParaRPr lang="en-US" sz="1400" b="1" dirty="0" smtClean="0">
              <a:solidFill>
                <a:schemeClr val="tx2">
                  <a:lumMod val="75000"/>
                </a:schemeClr>
              </a:solidFill>
            </a:endParaRPr>
          </a:p>
          <a:p>
            <a:pPr indent="-342900">
              <a:spcAft>
                <a:spcPts val="0"/>
              </a:spcAft>
              <a:buClr>
                <a:schemeClr val="accent6">
                  <a:lumMod val="75000"/>
                </a:schemeClr>
              </a:buClr>
              <a:buFont typeface="Arial" panose="020B0604020202020204" pitchFamily="34" charset="0"/>
              <a:buChar char="•"/>
            </a:pPr>
            <a:r>
              <a:rPr lang="en-US" sz="1400" b="1" dirty="0" smtClean="0">
                <a:solidFill>
                  <a:schemeClr val="tx2">
                    <a:lumMod val="75000"/>
                  </a:schemeClr>
                </a:solidFill>
              </a:rPr>
              <a:t>Refundable Deposit</a:t>
            </a:r>
            <a:r>
              <a:rPr lang="en-US" sz="1400" dirty="0">
                <a:solidFill>
                  <a:schemeClr val="tx2">
                    <a:lumMod val="75000"/>
                  </a:schemeClr>
                </a:solidFill>
              </a:rPr>
              <a:t>: $</a:t>
            </a:r>
            <a:r>
              <a:rPr lang="en-US" sz="1400" dirty="0" smtClean="0">
                <a:solidFill>
                  <a:schemeClr val="tx2">
                    <a:lumMod val="75000"/>
                  </a:schemeClr>
                </a:solidFill>
              </a:rPr>
              <a:t>0.06/ton</a:t>
            </a:r>
          </a:p>
          <a:p>
            <a:pPr lvl="0" indent="-342900">
              <a:spcAft>
                <a:spcPts val="0"/>
              </a:spcAft>
              <a:buClr>
                <a:schemeClr val="accent6">
                  <a:lumMod val="75000"/>
                </a:schemeClr>
              </a:buClr>
              <a:buFont typeface="Arial" panose="020B0604020202020204" pitchFamily="34" charset="0"/>
              <a:buChar char="•"/>
            </a:pPr>
            <a:endParaRPr lang="en-US" sz="1400" b="1" dirty="0" smtClean="0">
              <a:solidFill>
                <a:schemeClr val="tx2">
                  <a:lumMod val="75000"/>
                </a:schemeClr>
              </a:solidFill>
            </a:endParaRPr>
          </a:p>
          <a:p>
            <a:pPr lvl="0" indent="-342900">
              <a:spcAft>
                <a:spcPts val="0"/>
              </a:spcAft>
              <a:buClr>
                <a:schemeClr val="accent6">
                  <a:lumMod val="75000"/>
                </a:schemeClr>
              </a:buClr>
              <a:buFont typeface="Arial" panose="020B0604020202020204" pitchFamily="34" charset="0"/>
              <a:buChar char="•"/>
            </a:pPr>
            <a:r>
              <a:rPr lang="en-US" sz="1400" b="1" dirty="0" smtClean="0">
                <a:solidFill>
                  <a:schemeClr val="tx2">
                    <a:lumMod val="75000"/>
                  </a:schemeClr>
                </a:solidFill>
              </a:rPr>
              <a:t>Minimum Bid</a:t>
            </a:r>
            <a:r>
              <a:rPr lang="en-US" sz="1400" dirty="0" smtClean="0">
                <a:solidFill>
                  <a:schemeClr val="tx2">
                    <a:lumMod val="75000"/>
                  </a:schemeClr>
                </a:solidFill>
              </a:rPr>
              <a:t>: 100,000 tons</a:t>
            </a:r>
          </a:p>
          <a:p>
            <a:pPr lvl="0" indent="-342900">
              <a:spcAft>
                <a:spcPts val="0"/>
              </a:spcAft>
              <a:buClr>
                <a:schemeClr val="accent6">
                  <a:lumMod val="75000"/>
                </a:schemeClr>
              </a:buClr>
              <a:buFont typeface="Arial" panose="020B0604020202020204" pitchFamily="34" charset="0"/>
              <a:buChar char="•"/>
            </a:pPr>
            <a:endParaRPr lang="en-US" sz="1400" b="1" dirty="0" smtClean="0">
              <a:solidFill>
                <a:schemeClr val="tx2">
                  <a:lumMod val="75000"/>
                </a:schemeClr>
              </a:solidFill>
            </a:endParaRPr>
          </a:p>
          <a:p>
            <a:pPr lvl="0" indent="-342900">
              <a:spcAft>
                <a:spcPts val="0"/>
              </a:spcAft>
              <a:buClr>
                <a:schemeClr val="accent6">
                  <a:lumMod val="75000"/>
                </a:schemeClr>
              </a:buClr>
              <a:buFont typeface="Arial" panose="020B0604020202020204" pitchFamily="34" charset="0"/>
              <a:buChar char="•"/>
            </a:pPr>
            <a:r>
              <a:rPr lang="en-US" sz="1400" b="1" dirty="0" smtClean="0">
                <a:solidFill>
                  <a:schemeClr val="tx2">
                    <a:lumMod val="75000"/>
                  </a:schemeClr>
                </a:solidFill>
              </a:rPr>
              <a:t>Maximum Bid</a:t>
            </a:r>
            <a:r>
              <a:rPr lang="en-US" sz="1400" dirty="0" smtClean="0">
                <a:solidFill>
                  <a:schemeClr val="tx2">
                    <a:lumMod val="75000"/>
                  </a:schemeClr>
                </a:solidFill>
              </a:rPr>
              <a:t>: 2,000,000 tons</a:t>
            </a:r>
          </a:p>
        </p:txBody>
      </p:sp>
      <p:sp>
        <p:nvSpPr>
          <p:cNvPr id="6" name="TextBox 5"/>
          <p:cNvSpPr txBox="1"/>
          <p:nvPr/>
        </p:nvSpPr>
        <p:spPr>
          <a:xfrm>
            <a:off x="6248400" y="274637"/>
            <a:ext cx="2819400" cy="523220"/>
          </a:xfrm>
          <a:prstGeom prst="rect">
            <a:avLst/>
          </a:prstGeom>
          <a:noFill/>
        </p:spPr>
        <p:txBody>
          <a:bodyPr wrap="square" rtlCol="0">
            <a:spAutoFit/>
          </a:bodyPr>
          <a:lstStyle/>
          <a:p>
            <a:r>
              <a:rPr lang="en-US" sz="1400" b="1" dirty="0" smtClean="0">
                <a:solidFill>
                  <a:srgbClr val="FF0000"/>
                </a:solidFill>
              </a:rPr>
              <a:t>TO BE CONFIRMED IN AUCTION RULES (PUBLISHED SEPARATELY) </a:t>
            </a:r>
            <a:endParaRPr lang="en-US" sz="1400" b="1" dirty="0">
              <a:solidFill>
                <a:srgbClr val="FF0000"/>
              </a:solidFill>
            </a:endParaRPr>
          </a:p>
        </p:txBody>
      </p:sp>
    </p:spTree>
    <p:extLst>
      <p:ext uri="{BB962C8B-B14F-4D97-AF65-F5344CB8AC3E}">
        <p14:creationId xmlns:p14="http://schemas.microsoft.com/office/powerpoint/2010/main" val="3048105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857955"/>
            <a:ext cx="8001000" cy="923330"/>
          </a:xfrm>
          <a:prstGeom prst="rect">
            <a:avLst/>
          </a:prstGeom>
        </p:spPr>
        <p:txBody>
          <a:bodyPr wrap="square">
            <a:spAutoFit/>
          </a:bodyPr>
          <a:lstStyle/>
          <a:p>
            <a:pPr marL="285750" indent="-285750" eaLnBrk="1" hangingPunct="1">
              <a:buClr>
                <a:schemeClr val="accent6">
                  <a:lumMod val="75000"/>
                </a:schemeClr>
              </a:buClr>
              <a:buFont typeface="Arial" panose="020B0604020202020204" pitchFamily="34" charset="0"/>
              <a:buChar char="•"/>
              <a:defRPr/>
            </a:pPr>
            <a:r>
              <a:rPr lang="en-US" dirty="0">
                <a:solidFill>
                  <a:schemeClr val="tx2"/>
                </a:solidFill>
              </a:rPr>
              <a:t>All eligibility criteria will stay fixed over the life of put options issued from the </a:t>
            </a:r>
            <a:r>
              <a:rPr lang="en-US" dirty="0" smtClean="0">
                <a:solidFill>
                  <a:schemeClr val="tx2"/>
                </a:solidFill>
              </a:rPr>
              <a:t>third auction</a:t>
            </a:r>
            <a:endParaRPr lang="en-US" dirty="0">
              <a:solidFill>
                <a:schemeClr val="tx2"/>
              </a:solidFill>
            </a:endParaRPr>
          </a:p>
          <a:p>
            <a:pPr marL="285750" indent="-285750" eaLnBrk="1" hangingPunct="1">
              <a:buClr>
                <a:schemeClr val="accent6">
                  <a:lumMod val="75000"/>
                </a:schemeClr>
              </a:buClr>
              <a:buFont typeface="Arial" panose="020B0604020202020204" pitchFamily="34" charset="0"/>
              <a:buChar char="•"/>
              <a:defRPr/>
            </a:pPr>
            <a:r>
              <a:rPr lang="en-US" dirty="0">
                <a:solidFill>
                  <a:schemeClr val="tx2"/>
                </a:solidFill>
              </a:rPr>
              <a:t>Future PAF auctions may have different </a:t>
            </a:r>
            <a:r>
              <a:rPr lang="en-US" dirty="0" smtClean="0">
                <a:solidFill>
                  <a:schemeClr val="tx2"/>
                </a:solidFill>
              </a:rPr>
              <a:t>criteria</a:t>
            </a:r>
            <a:endParaRPr lang="en-US" dirty="0">
              <a:solidFill>
                <a:schemeClr val="tx2"/>
              </a:solidFill>
            </a:endParaRPr>
          </a:p>
        </p:txBody>
      </p:sp>
      <p:sp>
        <p:nvSpPr>
          <p:cNvPr id="4" name="TextBox 3"/>
          <p:cNvSpPr txBox="1"/>
          <p:nvPr/>
        </p:nvSpPr>
        <p:spPr>
          <a:xfrm>
            <a:off x="457200" y="274638"/>
            <a:ext cx="8458200" cy="476250"/>
          </a:xfrm>
          <a:prstGeom prst="rect">
            <a:avLst/>
          </a:prstGeom>
          <a:noFill/>
        </p:spPr>
        <p:txBody>
          <a:bodyPr>
            <a:spAutoFit/>
          </a:bodyPr>
          <a:lstStyle>
            <a:defPPr>
              <a:defRPr lang="en-US"/>
            </a:defPPr>
            <a:lvl1pPr defTabSz="914186" fontAlgn="auto">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pPr eaLnBrk="1" hangingPunct="1">
              <a:defRPr/>
            </a:pPr>
            <a:r>
              <a:rPr lang="en-US" dirty="0"/>
              <a:t>Third Auction: Eligibility Criteria (1 of 4)</a:t>
            </a:r>
          </a:p>
        </p:txBody>
      </p:sp>
      <p:sp>
        <p:nvSpPr>
          <p:cNvPr id="6" name="Rectangle 5"/>
          <p:cNvSpPr/>
          <p:nvPr/>
        </p:nvSpPr>
        <p:spPr bwMode="auto">
          <a:xfrm>
            <a:off x="381000" y="2306101"/>
            <a:ext cx="4114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Clr>
                <a:schemeClr val="accent6">
                  <a:lumMod val="75000"/>
                </a:schemeClr>
              </a:buClr>
              <a:buFont typeface="Arial" panose="020B0604020202020204" pitchFamily="34" charset="0"/>
              <a:buChar char="•"/>
              <a:defRPr/>
            </a:pPr>
            <a:r>
              <a:rPr lang="en-US" sz="1600" dirty="0" smtClean="0">
                <a:solidFill>
                  <a:schemeClr val="tx1"/>
                </a:solidFill>
              </a:rPr>
              <a:t>All emission reductions must be Certified Emission Reductions (</a:t>
            </a:r>
            <a:r>
              <a:rPr lang="en-US" sz="1600" dirty="0">
                <a:solidFill>
                  <a:schemeClr val="tx1"/>
                </a:solidFill>
              </a:rPr>
              <a:t>CERs) or a Verified Carbon Standard (VCS) Verified Carbon Unit (</a:t>
            </a:r>
            <a:r>
              <a:rPr lang="en-US" sz="1600" dirty="0" smtClean="0">
                <a:solidFill>
                  <a:schemeClr val="tx1"/>
                </a:solidFill>
              </a:rPr>
              <a:t>VCU)</a:t>
            </a:r>
          </a:p>
          <a:p>
            <a:pPr eaLnBrk="1" hangingPunct="1">
              <a:defRPr/>
            </a:pPr>
            <a:endParaRPr lang="en-US" sz="1600" dirty="0" smtClean="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Emission reductions must not be subject to purchase agreement contract with a </a:t>
            </a:r>
            <a:r>
              <a:rPr lang="en-US" sz="1600" dirty="0" smtClean="0">
                <a:solidFill>
                  <a:schemeClr val="tx1"/>
                </a:solidFill>
              </a:rPr>
              <a:t>third-party</a:t>
            </a: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a:p>
            <a:pPr marL="171450" indent="-171450" eaLnBrk="1" hangingPunct="1">
              <a:buFont typeface="Arial" panose="020B0604020202020204" pitchFamily="34" charset="0"/>
              <a:buChar char="•"/>
              <a:defRPr/>
            </a:pPr>
            <a:endParaRPr lang="en-US" sz="1600" dirty="0">
              <a:solidFill>
                <a:schemeClr val="tx1"/>
              </a:solidFill>
            </a:endParaRPr>
          </a:p>
        </p:txBody>
      </p:sp>
      <p:cxnSp>
        <p:nvCxnSpPr>
          <p:cNvPr id="9" name="Straight Connector 8"/>
          <p:cNvCxnSpPr/>
          <p:nvPr/>
        </p:nvCxnSpPr>
        <p:spPr bwMode="auto">
          <a:xfrm>
            <a:off x="381000" y="2253714"/>
            <a:ext cx="411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4648200" y="2306101"/>
            <a:ext cx="4114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Font typeface="Arial" panose="020B0604020202020204" pitchFamily="34" charset="0"/>
              <a:buChar char="•"/>
              <a:defRPr/>
            </a:pPr>
            <a:endParaRPr lang="en-US" sz="4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The list of eligible methodologies is found on the PAF website, most methodologies that correspond to the abatement of N2O from </a:t>
            </a:r>
            <a:r>
              <a:rPr lang="en-US" sz="1600" dirty="0" smtClean="0">
                <a:solidFill>
                  <a:schemeClr val="tx1"/>
                </a:solidFill>
              </a:rPr>
              <a:t>nitric </a:t>
            </a:r>
            <a:r>
              <a:rPr lang="en-US" sz="1600" dirty="0">
                <a:solidFill>
                  <a:schemeClr val="tx1"/>
                </a:solidFill>
              </a:rPr>
              <a:t>a</a:t>
            </a:r>
            <a:r>
              <a:rPr lang="en-US" sz="1600" dirty="0" smtClean="0">
                <a:solidFill>
                  <a:schemeClr val="tx1"/>
                </a:solidFill>
              </a:rPr>
              <a:t>cid </a:t>
            </a:r>
            <a:r>
              <a:rPr lang="en-US" sz="1600" dirty="0">
                <a:solidFill>
                  <a:schemeClr val="tx1"/>
                </a:solidFill>
              </a:rPr>
              <a:t>are </a:t>
            </a:r>
            <a:r>
              <a:rPr lang="en-US" sz="1600" dirty="0" smtClean="0">
                <a:solidFill>
                  <a:schemeClr val="tx1"/>
                </a:solidFill>
              </a:rPr>
              <a:t>eligible</a:t>
            </a: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Methodologies related to </a:t>
            </a:r>
            <a:r>
              <a:rPr lang="en-US" sz="1600" dirty="0" err="1" smtClean="0">
                <a:solidFill>
                  <a:schemeClr val="tx1"/>
                </a:solidFill>
              </a:rPr>
              <a:t>adipic</a:t>
            </a:r>
            <a:r>
              <a:rPr lang="en-US" sz="1600" dirty="0" smtClean="0">
                <a:solidFill>
                  <a:schemeClr val="tx1"/>
                </a:solidFill>
              </a:rPr>
              <a:t> </a:t>
            </a:r>
            <a:r>
              <a:rPr lang="en-US" sz="1600" dirty="0">
                <a:solidFill>
                  <a:schemeClr val="tx1"/>
                </a:solidFill>
              </a:rPr>
              <a:t>a</a:t>
            </a:r>
            <a:r>
              <a:rPr lang="en-US" sz="1600" dirty="0" smtClean="0">
                <a:solidFill>
                  <a:schemeClr val="tx1"/>
                </a:solidFill>
              </a:rPr>
              <a:t>cid </a:t>
            </a:r>
            <a:r>
              <a:rPr lang="en-US" sz="1600" dirty="0">
                <a:solidFill>
                  <a:schemeClr val="tx1"/>
                </a:solidFill>
              </a:rPr>
              <a:t>are </a:t>
            </a:r>
            <a:r>
              <a:rPr lang="en-US" sz="1600" dirty="0" smtClean="0">
                <a:solidFill>
                  <a:schemeClr val="tx1"/>
                </a:solidFill>
              </a:rPr>
              <a:t>excluded</a:t>
            </a:r>
          </a:p>
          <a:p>
            <a:pPr marL="171450" indent="-171450" eaLnBrk="1" hangingPunct="1">
              <a:buClr>
                <a:schemeClr val="accent6">
                  <a:lumMod val="75000"/>
                </a:schemeClr>
              </a:buClr>
              <a:buFont typeface="Arial" panose="020B0604020202020204" pitchFamily="34" charset="0"/>
              <a:buChar char="•"/>
              <a:defRPr/>
            </a:pPr>
            <a:endParaRPr lang="en-US" sz="1600" dirty="0">
              <a:solidFill>
                <a:schemeClr val="tx1"/>
              </a:solidFill>
            </a:endParaRPr>
          </a:p>
          <a:p>
            <a:pPr marL="171450" indent="-171450" eaLnBrk="1" hangingPunct="1">
              <a:buClr>
                <a:schemeClr val="accent6">
                  <a:lumMod val="75000"/>
                </a:schemeClr>
              </a:buClr>
              <a:buFont typeface="Arial" panose="020B0604020202020204" pitchFamily="34" charset="0"/>
              <a:buChar char="•"/>
              <a:defRPr/>
            </a:pPr>
            <a:r>
              <a:rPr lang="en-US" sz="1600" dirty="0">
                <a:solidFill>
                  <a:schemeClr val="tx1"/>
                </a:solidFill>
              </a:rPr>
              <a:t>If a project uses more than one methodology to account for emission reductions, all need to be on the eligible </a:t>
            </a:r>
            <a:r>
              <a:rPr lang="en-US" sz="1600" dirty="0" smtClean="0">
                <a:solidFill>
                  <a:schemeClr val="tx1"/>
                </a:solidFill>
              </a:rPr>
              <a:t>list</a:t>
            </a:r>
            <a:endParaRPr lang="en-US" sz="1600" dirty="0">
              <a:solidFill>
                <a:schemeClr val="tx1"/>
              </a:solidFill>
            </a:endParaRPr>
          </a:p>
        </p:txBody>
      </p:sp>
      <p:cxnSp>
        <p:nvCxnSpPr>
          <p:cNvPr id="12" name="Straight Connector 11"/>
          <p:cNvCxnSpPr/>
          <p:nvPr/>
        </p:nvCxnSpPr>
        <p:spPr bwMode="auto">
          <a:xfrm>
            <a:off x="4610100" y="2253714"/>
            <a:ext cx="411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1950" y="1905001"/>
            <a:ext cx="4114800" cy="338554"/>
          </a:xfrm>
          <a:prstGeom prst="rect">
            <a:avLst/>
          </a:prstGeom>
          <a:noFill/>
        </p:spPr>
        <p:txBody>
          <a:bodyPr wrap="square" rtlCol="0">
            <a:spAutoFit/>
          </a:bodyPr>
          <a:lstStyle/>
          <a:p>
            <a:pPr marL="0" lvl="1" algn="ctr"/>
            <a:r>
              <a:rPr lang="en-US" altLang="en-US" sz="1600" b="1" dirty="0">
                <a:solidFill>
                  <a:schemeClr val="accent6">
                    <a:lumMod val="75000"/>
                  </a:schemeClr>
                </a:solidFill>
              </a:rPr>
              <a:t>1.</a:t>
            </a:r>
            <a:r>
              <a:rPr lang="en-US" altLang="en-US" sz="1600" dirty="0">
                <a:solidFill>
                  <a:schemeClr val="tx2"/>
                </a:solidFill>
              </a:rPr>
              <a:t> </a:t>
            </a:r>
            <a:r>
              <a:rPr lang="en-US" altLang="en-US" sz="1600" b="1" dirty="0">
                <a:solidFill>
                  <a:schemeClr val="tx2"/>
                </a:solidFill>
              </a:rPr>
              <a:t>Certification </a:t>
            </a:r>
            <a:r>
              <a:rPr lang="en-US" altLang="en-US" sz="1600" b="1" dirty="0" smtClean="0">
                <a:solidFill>
                  <a:schemeClr val="tx2"/>
                </a:solidFill>
              </a:rPr>
              <a:t>standards</a:t>
            </a:r>
            <a:endParaRPr lang="en-US" altLang="en-US" sz="1600" b="1" dirty="0">
              <a:solidFill>
                <a:schemeClr val="tx2"/>
              </a:solidFill>
            </a:endParaRPr>
          </a:p>
        </p:txBody>
      </p:sp>
      <p:sp>
        <p:nvSpPr>
          <p:cNvPr id="19" name="TextBox 18"/>
          <p:cNvSpPr txBox="1"/>
          <p:nvPr/>
        </p:nvSpPr>
        <p:spPr>
          <a:xfrm>
            <a:off x="4610100" y="1905000"/>
            <a:ext cx="4114800" cy="584775"/>
          </a:xfrm>
          <a:prstGeom prst="rect">
            <a:avLst/>
          </a:prstGeom>
          <a:noFill/>
        </p:spPr>
        <p:txBody>
          <a:bodyPr wrap="square" rtlCol="0">
            <a:spAutoFit/>
          </a:bodyPr>
          <a:lstStyle/>
          <a:p>
            <a:pPr marL="0" lvl="1" algn="ctr"/>
            <a:r>
              <a:rPr lang="en-US" altLang="en-US" sz="1600" b="1" dirty="0">
                <a:solidFill>
                  <a:schemeClr val="accent6">
                    <a:lumMod val="75000"/>
                  </a:schemeClr>
                </a:solidFill>
              </a:rPr>
              <a:t>2</a:t>
            </a:r>
            <a:r>
              <a:rPr lang="en-US" altLang="en-US" sz="1600" b="1" dirty="0" smtClean="0">
                <a:solidFill>
                  <a:schemeClr val="accent6">
                    <a:lumMod val="75000"/>
                  </a:schemeClr>
                </a:solidFill>
              </a:rPr>
              <a:t>.</a:t>
            </a:r>
            <a:r>
              <a:rPr lang="en-US" altLang="en-US" sz="1600" dirty="0" smtClean="0">
                <a:solidFill>
                  <a:schemeClr val="tx2"/>
                </a:solidFill>
              </a:rPr>
              <a:t> </a:t>
            </a:r>
            <a:r>
              <a:rPr lang="en-US" altLang="en-US" sz="1600" b="1" dirty="0" smtClean="0">
                <a:solidFill>
                  <a:schemeClr val="tx2"/>
                </a:solidFill>
              </a:rPr>
              <a:t>Methodologies</a:t>
            </a:r>
          </a:p>
          <a:p>
            <a:pPr marL="0" lvl="1" algn="ctr"/>
            <a:endParaRPr lang="en-US" altLang="en-US" sz="1600" b="1" dirty="0">
              <a:solidFill>
                <a:schemeClr val="tx2"/>
              </a:solidFill>
            </a:endParaRPr>
          </a:p>
        </p:txBody>
      </p:sp>
      <p:sp>
        <p:nvSpPr>
          <p:cNvPr id="2" name="Slide Number Placeholder 1"/>
          <p:cNvSpPr>
            <a:spLocks noGrp="1"/>
          </p:cNvSpPr>
          <p:nvPr>
            <p:ph type="sldNum" sz="quarter" idx="4"/>
          </p:nvPr>
        </p:nvSpPr>
        <p:spPr/>
        <p:txBody>
          <a:bodyPr/>
          <a:lstStyle/>
          <a:p>
            <a:fld id="{9667A574-71CB-4A0D-9FFE-C1AB638DF96C}" type="slidenum">
              <a:rPr lang="en-US" altLang="en-US" smtClean="0"/>
              <a:pPr/>
              <a:t>9</a:t>
            </a:fld>
            <a:endParaRPr lang="en-US" altLang="en-US"/>
          </a:p>
        </p:txBody>
      </p:sp>
    </p:spTree>
    <p:extLst>
      <p:ext uri="{BB962C8B-B14F-4D97-AF65-F5344CB8AC3E}">
        <p14:creationId xmlns:p14="http://schemas.microsoft.com/office/powerpoint/2010/main" val="3118019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14716</TotalTime>
  <Words>1836</Words>
  <Application>Microsoft Office PowerPoint</Application>
  <PresentationFormat>On-screen Show (4:3)</PresentationFormat>
  <Paragraphs>286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Tanguy De Bienassis</dc:creator>
  <cp:lastModifiedBy>Stephanie Rogers</cp:lastModifiedBy>
  <cp:revision>604</cp:revision>
  <cp:lastPrinted>2015-11-03T21:40:07Z</cp:lastPrinted>
  <dcterms:created xsi:type="dcterms:W3CDTF">2014-04-29T23:36:49Z</dcterms:created>
  <dcterms:modified xsi:type="dcterms:W3CDTF">2016-10-28T20:26:49Z</dcterms:modified>
</cp:coreProperties>
</file>