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3" r:id="rId2"/>
    <p:sldId id="303" r:id="rId3"/>
    <p:sldId id="300" r:id="rId4"/>
    <p:sldId id="314" r:id="rId5"/>
    <p:sldId id="311" r:id="rId6"/>
    <p:sldId id="312" r:id="rId7"/>
    <p:sldId id="308" r:id="rId8"/>
    <p:sldId id="307" r:id="rId9"/>
    <p:sldId id="304" r:id="rId10"/>
    <p:sldId id="313" r:id="rId11"/>
    <p:sldId id="298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ce Jean Marie Quesnel" initials="BJMQ" lastIdx="1" clrIdx="0">
    <p:extLst>
      <p:ext uri="{19B8F6BF-5375-455C-9EA6-DF929625EA0E}">
        <p15:presenceInfo xmlns:p15="http://schemas.microsoft.com/office/powerpoint/2012/main" userId="S-1-5-21-88094858-919529-1617787245-2902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E3E1"/>
    <a:srgbClr val="4D6353"/>
    <a:srgbClr val="6A8972"/>
    <a:srgbClr val="34411B"/>
    <a:srgbClr val="99FFCC"/>
    <a:srgbClr val="008000"/>
    <a:srgbClr val="33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66" autoAdjust="0"/>
    <p:restoredTop sz="87445" autoAdjust="0"/>
  </p:normalViewPr>
  <p:slideViewPr>
    <p:cSldViewPr>
      <p:cViewPr varScale="1">
        <p:scale>
          <a:sx n="108" d="100"/>
          <a:sy n="108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5-04-07T17:11:27.358" idx="1">
    <p:pos x="10" y="10"/>
    <p:text>did we discuss w TRE about deposit returned vs. transfered to Citi?</p:text>
    <p:extLst>
      <p:ext uri="{C676402C-5697-4E1C-873F-D02D1690AC5C}">
        <p15:threadingInfo xmlns:p15="http://schemas.microsoft.com/office/powerpoint/2012/main" timeZoneBias="24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DAF2012B-131B-4316-B8CC-0A64FFD0E76F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3AFD7D5-3006-4212-9BE6-AE62D5607A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7157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532796C-F38B-4D44-8C64-1D4A1FDBAA55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1E23493-8A20-428A-B434-F14B2E57C8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3484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79513" y="698500"/>
            <a:ext cx="4645025" cy="34845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endParaRPr lang="de-DE" altLang="en-US" smtClean="0"/>
          </a:p>
        </p:txBody>
      </p:sp>
    </p:spTree>
    <p:extLst>
      <p:ext uri="{BB962C8B-B14F-4D97-AF65-F5344CB8AC3E}">
        <p14:creationId xmlns:p14="http://schemas.microsoft.com/office/powerpoint/2010/main" val="1360973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Chinese CERs will not be eligible for redemption with put options auctioned in the PAF’s first auction.  This decision was taken to avoid potential overlap/conflict with the domestic offset mechanism of the Chinese ETS pilots and soon national ETS, which provides a source of demand for credits from methane projects in China.  The decision of which countries and sectors to target will be made on an auction round by auction round basis. 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E23493-8A20-428A-B434-F14B2E57C8CE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5172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E23493-8A20-428A-B434-F14B2E57C8CE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52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E4B1F6CF-69CA-4851-B1C6-73BF4CC0E8BF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25593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B17BB-5EDA-42DE-9B83-6A566D76AC8A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DB2C4-D18F-431A-9E46-BDC3A1923D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1670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0FC99-4F6F-4849-A41C-824F7EBB2D6F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71830-D253-4FC7-9CA2-01AA92526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4225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0C73D-8663-4102-A129-DB347CB9E0D8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FE1C3-1925-4208-8B38-B2473ABCE3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46697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 txBox="1">
            <a:spLocks/>
          </p:cNvSpPr>
          <p:nvPr userDrawn="1"/>
        </p:nvSpPr>
        <p:spPr>
          <a:xfrm>
            <a:off x="8329613" y="6253163"/>
            <a:ext cx="398462" cy="322262"/>
          </a:xfrm>
          <a:prstGeom prst="rect">
            <a:avLst/>
          </a:prstGeom>
        </p:spPr>
        <p:txBody>
          <a:bodyPr lIns="82048" tIns="41025" rIns="82048" bIns="41025"/>
          <a:lstStyle>
            <a:lvl1pPr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B5E9FE69-5AFF-44E6-92F5-D0E6621A686D}" type="slidenum">
              <a:rPr lang="en-US" altLang="en-US" sz="1100" b="1" smtClean="0">
                <a:solidFill>
                  <a:srgbClr val="4785D1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100" b="1" smtClean="0">
              <a:solidFill>
                <a:srgbClr val="4785D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624981"/>
      </p:ext>
    </p:extLst>
  </p:cSld>
  <p:clrMapOvr>
    <a:masterClrMapping/>
  </p:clrMapOvr>
  <p:transition spd="slow">
    <p:wipe dir="d"/>
  </p:transition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 txBox="1">
            <a:spLocks/>
          </p:cNvSpPr>
          <p:nvPr userDrawn="1"/>
        </p:nvSpPr>
        <p:spPr>
          <a:xfrm>
            <a:off x="8329613" y="6253163"/>
            <a:ext cx="398462" cy="322262"/>
          </a:xfrm>
          <a:prstGeom prst="rect">
            <a:avLst/>
          </a:prstGeom>
        </p:spPr>
        <p:txBody>
          <a:bodyPr lIns="82048" tIns="41025" rIns="82048" bIns="41025"/>
          <a:lstStyle>
            <a:lvl1pPr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2C5AD7C1-8316-420E-A34C-47173D4F72AF}" type="slidenum">
              <a:rPr lang="en-US" altLang="en-US" sz="1100" b="1" smtClean="0">
                <a:solidFill>
                  <a:srgbClr val="4785D1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100" b="1" smtClean="0">
              <a:solidFill>
                <a:srgbClr val="4785D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28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8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6248400"/>
            <a:ext cx="2560637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2"/>
          <p:cNvSpPr txBox="1">
            <a:spLocks/>
          </p:cNvSpPr>
          <p:nvPr userDrawn="1"/>
        </p:nvSpPr>
        <p:spPr>
          <a:xfrm>
            <a:off x="8329613" y="6253163"/>
            <a:ext cx="398462" cy="322262"/>
          </a:xfrm>
          <a:prstGeom prst="rect">
            <a:avLst/>
          </a:prstGeom>
        </p:spPr>
        <p:txBody>
          <a:bodyPr lIns="82048" tIns="41025" rIns="82048" bIns="41025"/>
          <a:lstStyle>
            <a:lvl1pPr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D34AFD07-BFEC-4BAE-95CB-5B482C478F41}" type="slidenum">
              <a:rPr lang="en-US" altLang="en-US" sz="1100" b="1" smtClean="0">
                <a:solidFill>
                  <a:srgbClr val="4785D1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100" b="1" smtClean="0">
              <a:solidFill>
                <a:srgbClr val="4785D1"/>
              </a:solidFill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579F3-9E37-4805-AB97-0A70CC48DA23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A91A0-67CA-4259-BF9A-8710A142E9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146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E6EBA-7166-42E6-8CCF-7818988B8E74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C8F5D-4F0C-47F6-ADEA-5F0DE360DD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848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A70183-2D7F-44A7-9465-10CEFB6A9BF3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B5938-ED2D-4BC4-901B-892ACFFF8F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8926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10D96-AD84-48D1-9EBC-0376AA5CB72D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6D22-1031-487C-904D-BF5E57D319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836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72304-22E0-469F-A243-6A49D69752BA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3E639-719D-4742-BA00-8864ED9BE7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4825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5A23-A3AB-4DA8-BA9C-468E16F92F3A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7318A4-FF2A-4E6A-B28A-684FE11E3E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08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EFB1C-5B32-43FE-8512-0AB2036A9AE7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7418A-32A8-407E-9800-ABECB4F7E3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308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68C9E-9926-42B7-942A-245D0C6B968A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E7C59-4336-4614-A58F-1DA24CBB35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700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B938D5-A552-4C22-A204-FD929755D229}" type="datetimeFigureOut">
              <a:rPr lang="en-US"/>
              <a:pPr>
                <a:defRPr/>
              </a:pPr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DDD6245-0DD6-457F-A5D5-A2736325DC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6172200"/>
            <a:ext cx="9144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2" name="Picture 8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6248400"/>
            <a:ext cx="2560637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8329613" y="6253163"/>
            <a:ext cx="398462" cy="322262"/>
          </a:xfrm>
          <a:prstGeom prst="rect">
            <a:avLst/>
          </a:prstGeom>
        </p:spPr>
        <p:txBody>
          <a:bodyPr lIns="82048" tIns="41025" rIns="82048" bIns="41025"/>
          <a:lstStyle>
            <a:lvl1pPr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912813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CB5B307F-2A99-43BA-B22A-95D15F467BF2}" type="slidenum">
              <a:rPr lang="en-US" altLang="en-US" sz="1100" b="1" smtClean="0">
                <a:solidFill>
                  <a:srgbClr val="4785D1"/>
                </a:solidFill>
                <a:latin typeface="Arial" panose="020B0604020202020204" pitchFamily="34" charset="0"/>
              </a:rPr>
              <a:pPr eaLnBrk="1" hangingPunct="1">
                <a:defRPr/>
              </a:pPr>
              <a:t>‹#›</a:t>
            </a:fld>
            <a:endParaRPr lang="en-US" altLang="en-US" sz="1100" b="1" smtClean="0">
              <a:solidFill>
                <a:srgbClr val="4785D1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3124200" y="6243638"/>
            <a:ext cx="52228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en-US" sz="1100" b="1" dirty="0" smtClean="0">
                <a:solidFill>
                  <a:srgbClr val="7F7F7F"/>
                </a:solidFill>
                <a:cs typeface="Arial" charset="0"/>
              </a:rPr>
              <a:t>Bidder Q&amp;A Webinar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  <p:sldLayoutId id="2147484201" r:id="rId2"/>
    <p:sldLayoutId id="2147484192" r:id="rId3"/>
    <p:sldLayoutId id="2147484193" r:id="rId4"/>
    <p:sldLayoutId id="2147484194" r:id="rId5"/>
    <p:sldLayoutId id="2147484195" r:id="rId6"/>
    <p:sldLayoutId id="2147484196" r:id="rId7"/>
    <p:sldLayoutId id="2147484197" r:id="rId8"/>
    <p:sldLayoutId id="2147484198" r:id="rId9"/>
    <p:sldLayoutId id="2147484199" r:id="rId10"/>
    <p:sldLayoutId id="2147484200" r:id="rId11"/>
    <p:sldLayoutId id="2147484202" r:id="rId12"/>
    <p:sldLayoutId id="214748420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lotauctionfacility.org/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60463"/>
            <a:ext cx="7253288" cy="311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381000" y="4572000"/>
            <a:ext cx="8229600" cy="1066800"/>
          </a:xfrm>
          <a:prstGeom prst="rect">
            <a:avLst/>
          </a:prstGeom>
        </p:spPr>
        <p:txBody>
          <a:bodyPr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defTabSz="914186" eaLnBrk="1" fontAlgn="auto" hangingPunct="1">
              <a:spcAft>
                <a:spcPts val="0"/>
              </a:spcAft>
              <a:defRPr/>
            </a:pPr>
            <a:r>
              <a:rPr lang="en-US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Bidder Q&amp;A Webinar</a:t>
            </a:r>
          </a:p>
          <a:p>
            <a:pPr algn="l" defTabSz="914186" eaLnBrk="1" fontAlgn="auto" hangingPunct="1">
              <a:spcAft>
                <a:spcPts val="0"/>
              </a:spcAft>
              <a:defRPr/>
            </a:pPr>
            <a:r>
              <a:rPr lang="en-US" sz="25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April 8, 2015</a:t>
            </a:r>
          </a:p>
          <a:p>
            <a:pPr algn="l" defTabSz="914186" eaLnBrk="1" fontAlgn="auto" hangingPunct="1">
              <a:spcAft>
                <a:spcPts val="0"/>
              </a:spcAft>
              <a:defRPr/>
            </a:pPr>
            <a:endParaRPr lang="en-US" sz="2500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457200" y="274638"/>
            <a:ext cx="7896225" cy="469900"/>
          </a:xfrm>
          <a:prstGeom prst="rect">
            <a:avLst/>
          </a:prstGeom>
        </p:spPr>
        <p:txBody>
          <a:bodyPr/>
          <a:lstStyle>
            <a:lvl1pPr algn="l" defTabSz="914186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I am interested, what should I do now to prepare?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534988" y="1143000"/>
            <a:ext cx="7818437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2000" dirty="0"/>
              <a:t>Identify source of CERs to be issued after auction date in </a:t>
            </a:r>
            <a:r>
              <a:rPr lang="en-US" altLang="en-US" sz="2000" dirty="0" smtClean="0"/>
              <a:t>methane </a:t>
            </a:r>
            <a:r>
              <a:rPr lang="en-US" altLang="en-US" sz="2000" dirty="0"/>
              <a:t>sectors </a:t>
            </a:r>
            <a:r>
              <a:rPr lang="en-US" altLang="en-US" sz="2000" dirty="0" smtClean="0"/>
              <a:t>of waste</a:t>
            </a:r>
            <a:r>
              <a:rPr lang="en-US" altLang="en-US" sz="2000" dirty="0"/>
              <a:t>, waste water and agricultural </a:t>
            </a:r>
            <a:r>
              <a:rPr lang="en-US" altLang="en-US" sz="2000" dirty="0" smtClean="0"/>
              <a:t>waste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decide on bidding strategy (e.g., number of put options desired, lowest </a:t>
            </a:r>
            <a:r>
              <a:rPr lang="en-US" altLang="en-US" sz="2000" dirty="0"/>
              <a:t>acceptable </a:t>
            </a:r>
            <a:r>
              <a:rPr lang="en-US" altLang="en-US" sz="2000" dirty="0" smtClean="0"/>
              <a:t>price)</a:t>
            </a:r>
            <a:endParaRPr lang="en-US" altLang="en-US" sz="2000" dirty="0"/>
          </a:p>
          <a:p>
            <a:pPr eaLnBrk="1" hangingPunct="1">
              <a:spcBef>
                <a:spcPct val="0"/>
              </a:spcBef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</a:pPr>
            <a:r>
              <a:rPr lang="en-US" altLang="en-US" sz="2000" dirty="0" smtClean="0"/>
              <a:t>Review specific eligibility criteria posted on PAF website</a:t>
            </a:r>
          </a:p>
          <a:p>
            <a:pPr eaLnBrk="1" hangingPunct="1">
              <a:spcBef>
                <a:spcPct val="0"/>
              </a:spcBef>
            </a:pPr>
            <a:endParaRPr lang="en-US" altLang="en-US" sz="2000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sz="2000" dirty="0" smtClean="0"/>
              <a:t>Prepare </a:t>
            </a:r>
            <a:r>
              <a:rPr lang="en-US" altLang="en-US" sz="2000" dirty="0"/>
              <a:t>to pay refundable bid deposit</a:t>
            </a:r>
          </a:p>
          <a:p>
            <a:pPr eaLnBrk="1" hangingPunct="1">
              <a:spcBef>
                <a:spcPct val="0"/>
              </a:spcBef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</a:pPr>
            <a:r>
              <a:rPr lang="en-US" altLang="en-US" sz="2000" dirty="0"/>
              <a:t>If auction winner, prepare to pay premium to purchase put options</a:t>
            </a:r>
          </a:p>
          <a:p>
            <a:pPr eaLnBrk="1" hangingPunct="1">
              <a:spcBef>
                <a:spcPct val="0"/>
              </a:spcBef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</a:pPr>
            <a:r>
              <a:rPr lang="en-US" altLang="en-US" sz="2000" dirty="0" smtClean="0"/>
              <a:t>CDM projects owners might be contacted by carbon </a:t>
            </a:r>
            <a:r>
              <a:rPr lang="en-US" altLang="en-US" sz="2000" dirty="0"/>
              <a:t>aggregators and consultants </a:t>
            </a:r>
            <a:r>
              <a:rPr lang="en-US" altLang="en-US" sz="2000" dirty="0" smtClean="0"/>
              <a:t>interested in participating in PAF auctions</a:t>
            </a:r>
            <a:endParaRPr lang="en-US" altLang="en-US" sz="1200" dirty="0"/>
          </a:p>
          <a:p>
            <a:pPr eaLnBrk="1" hangingPunct="1">
              <a:spcBef>
                <a:spcPct val="0"/>
              </a:spcBef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</a:pPr>
            <a:r>
              <a:rPr lang="en-US" altLang="en-US" sz="2000" dirty="0"/>
              <a:t>Look for emails from PAF Secretariat and check the PAF website for deadlines – </a:t>
            </a:r>
            <a:r>
              <a:rPr lang="en-US" altLang="en-US" sz="2000" dirty="0" smtClean="0">
                <a:hlinkClick r:id="rId2"/>
              </a:rPr>
              <a:t>www.pilotauctionfacility.org</a:t>
            </a:r>
            <a:endParaRPr lang="en-US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7391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274638"/>
            <a:ext cx="815340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86" eaLnBrk="1" fontAlgn="auto" hangingPunct="1">
              <a:spcAft>
                <a:spcPts val="0"/>
              </a:spcAft>
              <a:defRPr/>
            </a:pPr>
            <a:r>
              <a:rPr lang="en-US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Calibri" pitchFamily="34" charset="0"/>
              </a:rPr>
              <a:t>Thank you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1000" y="762000"/>
            <a:ext cx="845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 more information visit: www.pilotauctionfacility.org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295400"/>
            <a:ext cx="6519862" cy="474171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57200" y="274638"/>
            <a:ext cx="7985125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86" eaLnBrk="1" fontAlgn="auto" hangingPunct="1">
              <a:spcAft>
                <a:spcPts val="0"/>
              </a:spcAft>
              <a:defRPr/>
            </a:pPr>
            <a:r>
              <a:rPr lang="en-US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alibri" pitchFamily="34" charset="0"/>
              </a:rPr>
              <a:t>Agenda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78763" y="1371600"/>
            <a:ext cx="427037" cy="381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20763" y="1371600"/>
            <a:ext cx="6858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Eligibility criteria for the first auction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78763" y="2038350"/>
            <a:ext cx="427037" cy="381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20763" y="2038350"/>
            <a:ext cx="6858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Reverse auction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878763" y="3371850"/>
            <a:ext cx="427037" cy="381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20763" y="3371850"/>
            <a:ext cx="6858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steps: How to participate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78763" y="2705100"/>
            <a:ext cx="427037" cy="381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en-US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020763" y="2705100"/>
            <a:ext cx="6858000" cy="381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Delivering the put option through a World Bank bond</a:t>
            </a:r>
            <a:endParaRPr lang="en-US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74638"/>
            <a:ext cx="8458200" cy="4762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defTabSz="914186" fontAlgn="auto">
              <a:spcAft>
                <a:spcPts val="0"/>
              </a:spcAft>
              <a:defRPr sz="25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alibri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Eligibility Criteria for First Auction (1 of 3)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57200" y="2005013"/>
            <a:ext cx="4114800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All emission reductions must be Certified Emission Reductions (CERs)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CERs must not be subject to purchase agreement contract with a third-party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57200" y="1676400"/>
            <a:ext cx="41148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A.  Eligible Emission Reductions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57200" y="2005013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 bwMode="auto">
          <a:xfrm>
            <a:off x="4724400" y="2005013"/>
            <a:ext cx="4114800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400" dirty="0">
              <a:solidFill>
                <a:schemeClr val="tx1"/>
              </a:solidFill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The list of eligible methodologies is found on the PAF website, most methodologies that correspond to solid waste</a:t>
            </a:r>
            <a:r>
              <a:rPr lang="en-US" sz="1600" dirty="0">
                <a:solidFill>
                  <a:schemeClr val="tx1"/>
                </a:solidFill>
              </a:rPr>
              <a:t>, waste water and agricultural waste </a:t>
            </a:r>
            <a:r>
              <a:rPr lang="en-US" sz="1600" dirty="0" smtClean="0">
                <a:solidFill>
                  <a:schemeClr val="tx1"/>
                </a:solidFill>
              </a:rPr>
              <a:t>are </a:t>
            </a:r>
            <a:r>
              <a:rPr lang="en-US" sz="1600" dirty="0">
                <a:solidFill>
                  <a:schemeClr val="tx1"/>
                </a:solidFill>
              </a:rPr>
              <a:t>eligible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400" dirty="0">
              <a:solidFill>
                <a:schemeClr val="tx1"/>
              </a:solidFill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If a project uses more than one methodology to account for emission reductions, just one needs to be on the eligible list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4724400" y="1676400"/>
            <a:ext cx="41148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B.  Eligible Methodologies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4686300" y="2005013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 bwMode="auto">
          <a:xfrm>
            <a:off x="4724400" y="4648200"/>
            <a:ext cx="4114800" cy="1828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The list of eligible countries is found on the PAF website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For multi-country </a:t>
            </a:r>
            <a:r>
              <a:rPr lang="en-US" sz="1600" dirty="0" err="1" smtClean="0">
                <a:solidFill>
                  <a:schemeClr val="tx1"/>
                </a:solidFill>
              </a:rPr>
              <a:t>PoAs</a:t>
            </a:r>
            <a:r>
              <a:rPr lang="en-US" sz="1600" dirty="0" smtClean="0">
                <a:solidFill>
                  <a:schemeClr val="tx1"/>
                </a:solidFill>
              </a:rPr>
              <a:t>, all countries must be on the eligible list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4724400" y="4319587"/>
            <a:ext cx="41148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C.  Eligible Countries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4724400" y="4648200"/>
            <a:ext cx="4114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 bwMode="auto">
          <a:xfrm>
            <a:off x="460310" y="876300"/>
            <a:ext cx="83439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All eligibility criteria will stay fixed over the life of put options issued from the first auction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solidFill>
                  <a:schemeClr val="tx1"/>
                </a:solidFill>
              </a:rPr>
              <a:t>Future PAF auctions may have different criteria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74638"/>
            <a:ext cx="8458200" cy="4762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defTabSz="914186" fontAlgn="auto">
              <a:spcAft>
                <a:spcPts val="0"/>
              </a:spcAft>
              <a:defRPr sz="25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alibri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/>
              <a:t>Eligibility Criteria for First Auction (2 of 3)</a:t>
            </a:r>
          </a:p>
        </p:txBody>
      </p:sp>
      <p:sp>
        <p:nvSpPr>
          <p:cNvPr id="12" name="TextBox 47"/>
          <p:cNvSpPr txBox="1">
            <a:spLocks noChangeArrowheads="1"/>
          </p:cNvSpPr>
          <p:nvPr/>
        </p:nvSpPr>
        <p:spPr bwMode="auto">
          <a:xfrm rot="-1418398">
            <a:off x="2430463" y="910994"/>
            <a:ext cx="9906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 smtClean="0"/>
              <a:t>Auction Date</a:t>
            </a:r>
            <a:endParaRPr lang="en-US" altLang="en-US" sz="900" b="1" dirty="0"/>
          </a:p>
        </p:txBody>
      </p:sp>
      <p:sp>
        <p:nvSpPr>
          <p:cNvPr id="13" name="TextBox 48"/>
          <p:cNvSpPr txBox="1">
            <a:spLocks noChangeArrowheads="1"/>
          </p:cNvSpPr>
          <p:nvPr/>
        </p:nvSpPr>
        <p:spPr bwMode="auto">
          <a:xfrm rot="-1248535">
            <a:off x="4647059" y="1448717"/>
            <a:ext cx="151229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/>
              <a:t>September </a:t>
            </a:r>
            <a:r>
              <a:rPr lang="en-US" altLang="en-US" sz="900" b="1" dirty="0" smtClean="0"/>
              <a:t>30, 2017</a:t>
            </a:r>
            <a:endParaRPr lang="en-US" altLang="en-US" sz="900" b="1" dirty="0"/>
          </a:p>
        </p:txBody>
      </p:sp>
      <p:sp>
        <p:nvSpPr>
          <p:cNvPr id="14" name="TextBox 49"/>
          <p:cNvSpPr txBox="1">
            <a:spLocks noChangeArrowheads="1"/>
          </p:cNvSpPr>
          <p:nvPr/>
        </p:nvSpPr>
        <p:spPr bwMode="auto">
          <a:xfrm rot="-1248535">
            <a:off x="5758309" y="1955100"/>
            <a:ext cx="151229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 smtClean="0"/>
              <a:t>September 30, </a:t>
            </a:r>
            <a:r>
              <a:rPr lang="en-US" altLang="en-US" sz="900" b="1" dirty="0"/>
              <a:t>2018</a:t>
            </a:r>
          </a:p>
        </p:txBody>
      </p:sp>
      <p:sp>
        <p:nvSpPr>
          <p:cNvPr id="15" name="TextBox 50"/>
          <p:cNvSpPr txBox="1">
            <a:spLocks noChangeArrowheads="1"/>
          </p:cNvSpPr>
          <p:nvPr/>
        </p:nvSpPr>
        <p:spPr bwMode="auto">
          <a:xfrm rot="-1248535">
            <a:off x="6871147" y="2515256"/>
            <a:ext cx="151229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 smtClean="0"/>
              <a:t>September 30, </a:t>
            </a:r>
            <a:r>
              <a:rPr lang="en-US" altLang="en-US" sz="900" b="1" dirty="0"/>
              <a:t>2019</a:t>
            </a:r>
          </a:p>
        </p:txBody>
      </p:sp>
      <p:sp>
        <p:nvSpPr>
          <p:cNvPr id="16" name="TextBox 51"/>
          <p:cNvSpPr txBox="1">
            <a:spLocks noChangeArrowheads="1"/>
          </p:cNvSpPr>
          <p:nvPr/>
        </p:nvSpPr>
        <p:spPr bwMode="auto">
          <a:xfrm rot="-1248535">
            <a:off x="7983984" y="3075032"/>
            <a:ext cx="151229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 smtClean="0"/>
              <a:t>September, 30 </a:t>
            </a:r>
            <a:r>
              <a:rPr lang="en-US" altLang="en-US" sz="900" b="1" dirty="0"/>
              <a:t>2020</a:t>
            </a:r>
          </a:p>
        </p:txBody>
      </p:sp>
      <p:sp>
        <p:nvSpPr>
          <p:cNvPr id="18" name="TextBox 52"/>
          <p:cNvSpPr txBox="1">
            <a:spLocks noChangeArrowheads="1"/>
          </p:cNvSpPr>
          <p:nvPr/>
        </p:nvSpPr>
        <p:spPr bwMode="auto">
          <a:xfrm>
            <a:off x="152400" y="1288819"/>
            <a:ext cx="171767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/>
              <a:t>Redemption 1 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/>
              <a:t>September 2016</a:t>
            </a:r>
          </a:p>
        </p:txBody>
      </p:sp>
      <p:sp>
        <p:nvSpPr>
          <p:cNvPr id="19" name="TextBox 53"/>
          <p:cNvSpPr txBox="1">
            <a:spLocks noChangeArrowheads="1"/>
          </p:cNvSpPr>
          <p:nvPr/>
        </p:nvSpPr>
        <p:spPr bwMode="auto">
          <a:xfrm>
            <a:off x="152400" y="1838094"/>
            <a:ext cx="1706563" cy="54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Redemption 2 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September 2017</a:t>
            </a:r>
          </a:p>
        </p:txBody>
      </p:sp>
      <p:sp>
        <p:nvSpPr>
          <p:cNvPr id="20" name="TextBox 54"/>
          <p:cNvSpPr txBox="1">
            <a:spLocks noChangeArrowheads="1"/>
          </p:cNvSpPr>
          <p:nvPr/>
        </p:nvSpPr>
        <p:spPr bwMode="auto">
          <a:xfrm>
            <a:off x="152400" y="2401657"/>
            <a:ext cx="1706563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Redemption 3 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September 2018</a:t>
            </a:r>
          </a:p>
        </p:txBody>
      </p:sp>
      <p:sp>
        <p:nvSpPr>
          <p:cNvPr id="27" name="TextBox 55"/>
          <p:cNvSpPr txBox="1">
            <a:spLocks noChangeArrowheads="1"/>
          </p:cNvSpPr>
          <p:nvPr/>
        </p:nvSpPr>
        <p:spPr bwMode="auto">
          <a:xfrm>
            <a:off x="152400" y="2949344"/>
            <a:ext cx="17065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Redemption 4 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September 2019</a:t>
            </a:r>
          </a:p>
        </p:txBody>
      </p:sp>
      <p:sp>
        <p:nvSpPr>
          <p:cNvPr id="28" name="TextBox 56"/>
          <p:cNvSpPr txBox="1">
            <a:spLocks noChangeArrowheads="1"/>
          </p:cNvSpPr>
          <p:nvPr/>
        </p:nvSpPr>
        <p:spPr bwMode="auto">
          <a:xfrm>
            <a:off x="152400" y="3498619"/>
            <a:ext cx="17065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Redemption 5 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September 2020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12938" y="1288819"/>
            <a:ext cx="1627187" cy="549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447925" y="1338032"/>
            <a:ext cx="1093788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87538" y="1846032"/>
            <a:ext cx="2776537" cy="549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17838" y="1893657"/>
            <a:ext cx="1646237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465388" y="2387369"/>
            <a:ext cx="3290887" cy="54768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127500" y="2442932"/>
            <a:ext cx="1646238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465388" y="2923944"/>
            <a:ext cx="4403725" cy="5492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5241925" y="2981094"/>
            <a:ext cx="1644650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441576" y="3481157"/>
            <a:ext cx="5543549" cy="5476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353175" y="3528782"/>
            <a:ext cx="1644650" cy="4572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664075" y="1837008"/>
            <a:ext cx="0" cy="548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28600" y="1288819"/>
            <a:ext cx="8763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28600" y="1838094"/>
            <a:ext cx="8763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28600" y="2935057"/>
            <a:ext cx="8763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28600" y="3482744"/>
            <a:ext cx="8763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28600" y="4032019"/>
            <a:ext cx="8763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28600" y="2385782"/>
            <a:ext cx="8763000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438400" y="1288819"/>
            <a:ext cx="0" cy="2743200"/>
          </a:xfrm>
          <a:prstGeom prst="line">
            <a:avLst/>
          </a:prstGeom>
          <a:ln w="254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3542692" y="1288819"/>
            <a:ext cx="0" cy="548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775325" y="2373203"/>
            <a:ext cx="0" cy="548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888163" y="2930184"/>
            <a:ext cx="0" cy="548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001000" y="3489960"/>
            <a:ext cx="0" cy="5486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>
            <a:spLocks noChangeAspect="1"/>
          </p:cNvSpPr>
          <p:nvPr/>
        </p:nvSpPr>
        <p:spPr>
          <a:xfrm>
            <a:off x="381000" y="4720447"/>
            <a:ext cx="542925" cy="15081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81000" y="4949047"/>
            <a:ext cx="539750" cy="1555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altLang="en-US" dirty="0" smtClean="0">
              <a:solidFill>
                <a:srgbClr val="FFFFFF"/>
              </a:solidFill>
            </a:endParaRPr>
          </a:p>
        </p:txBody>
      </p:sp>
      <p:sp>
        <p:nvSpPr>
          <p:cNvPr id="53" name="TextBox 81"/>
          <p:cNvSpPr txBox="1">
            <a:spLocks noChangeArrowheads="1"/>
          </p:cNvSpPr>
          <p:nvPr/>
        </p:nvSpPr>
        <p:spPr bwMode="auto">
          <a:xfrm>
            <a:off x="381000" y="4507722"/>
            <a:ext cx="1219200" cy="10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u="sng"/>
              <a:t>Key</a:t>
            </a:r>
          </a:p>
        </p:txBody>
      </p:sp>
      <p:sp>
        <p:nvSpPr>
          <p:cNvPr id="54" name="TextBox 82"/>
          <p:cNvSpPr txBox="1">
            <a:spLocks noChangeArrowheads="1"/>
          </p:cNvSpPr>
          <p:nvPr/>
        </p:nvSpPr>
        <p:spPr bwMode="auto">
          <a:xfrm>
            <a:off x="955675" y="4720447"/>
            <a:ext cx="2074863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Accepted </a:t>
            </a:r>
            <a:r>
              <a:rPr lang="en-US" altLang="en-US" sz="1000" dirty="0" smtClean="0"/>
              <a:t>Issuance Dates</a:t>
            </a:r>
            <a:endParaRPr lang="en-US" altLang="en-US" sz="1000" dirty="0"/>
          </a:p>
        </p:txBody>
      </p:sp>
      <p:sp>
        <p:nvSpPr>
          <p:cNvPr id="55" name="TextBox 83"/>
          <p:cNvSpPr txBox="1">
            <a:spLocks noChangeArrowheads="1"/>
          </p:cNvSpPr>
          <p:nvPr/>
        </p:nvSpPr>
        <p:spPr bwMode="auto">
          <a:xfrm>
            <a:off x="955675" y="4941110"/>
            <a:ext cx="207486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Accepted </a:t>
            </a:r>
            <a:r>
              <a:rPr lang="en-US" altLang="en-US" sz="1000" dirty="0" smtClean="0"/>
              <a:t>Monitoring Period Dates</a:t>
            </a:r>
            <a:endParaRPr lang="en-US" altLang="en-US" sz="1000" dirty="0"/>
          </a:p>
        </p:txBody>
      </p:sp>
      <p:cxnSp>
        <p:nvCxnSpPr>
          <p:cNvPr id="56" name="Straight Connector 55"/>
          <p:cNvCxnSpPr/>
          <p:nvPr/>
        </p:nvCxnSpPr>
        <p:spPr>
          <a:xfrm>
            <a:off x="660400" y="5177647"/>
            <a:ext cx="0" cy="184150"/>
          </a:xfrm>
          <a:prstGeom prst="line">
            <a:avLst/>
          </a:prstGeom>
          <a:ln w="25400" cmpd="dbl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87"/>
          <p:cNvSpPr txBox="1">
            <a:spLocks noChangeArrowheads="1"/>
          </p:cNvSpPr>
          <p:nvPr/>
        </p:nvSpPr>
        <p:spPr bwMode="auto">
          <a:xfrm>
            <a:off x="955675" y="5204635"/>
            <a:ext cx="34607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Auction </a:t>
            </a:r>
            <a:r>
              <a:rPr lang="en-US" altLang="en-US" sz="1000" dirty="0" smtClean="0"/>
              <a:t>Date</a:t>
            </a:r>
            <a:endParaRPr lang="en-US" altLang="en-US" sz="1000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658813" y="5493560"/>
            <a:ext cx="0" cy="182562"/>
          </a:xfrm>
          <a:prstGeom prst="line">
            <a:avLst/>
          </a:prstGeom>
          <a:ln w="254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89"/>
          <p:cNvSpPr txBox="1">
            <a:spLocks noChangeArrowheads="1"/>
          </p:cNvSpPr>
          <p:nvPr/>
        </p:nvSpPr>
        <p:spPr bwMode="auto">
          <a:xfrm>
            <a:off x="955675" y="5518960"/>
            <a:ext cx="3459163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/>
              <a:t>Redemption </a:t>
            </a:r>
            <a:r>
              <a:rPr lang="en-US" altLang="en-US" sz="1000" dirty="0" smtClean="0"/>
              <a:t>Period Start</a:t>
            </a:r>
            <a:endParaRPr lang="en-US" altLang="en-US" sz="1000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1905000" y="1288819"/>
            <a:ext cx="0" cy="2743200"/>
          </a:xfrm>
          <a:prstGeom prst="line">
            <a:avLst/>
          </a:prstGeom>
          <a:ln w="254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91"/>
          <p:cNvSpPr txBox="1">
            <a:spLocks noChangeArrowheads="1"/>
          </p:cNvSpPr>
          <p:nvPr/>
        </p:nvSpPr>
        <p:spPr bwMode="auto">
          <a:xfrm rot="-1391903">
            <a:off x="1889125" y="869719"/>
            <a:ext cx="12319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 smtClean="0"/>
              <a:t>September 15, 2014</a:t>
            </a:r>
            <a:r>
              <a:rPr lang="en-US" altLang="en-US" sz="900" b="1" dirty="0"/>
              <a:t>*</a:t>
            </a:r>
          </a:p>
        </p:txBody>
      </p:sp>
      <p:sp>
        <p:nvSpPr>
          <p:cNvPr id="62" name="TextBox 92"/>
          <p:cNvSpPr txBox="1">
            <a:spLocks noChangeArrowheads="1"/>
          </p:cNvSpPr>
          <p:nvPr/>
        </p:nvSpPr>
        <p:spPr bwMode="auto">
          <a:xfrm rot="-5400000">
            <a:off x="1979613" y="2633432"/>
            <a:ext cx="1112837" cy="14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000" b="1" dirty="0"/>
              <a:t>Auction </a:t>
            </a:r>
            <a:r>
              <a:rPr lang="en-US" altLang="en-US" sz="1000" b="1" dirty="0" smtClean="0"/>
              <a:t>Date</a:t>
            </a:r>
            <a:endParaRPr lang="en-US" altLang="en-US" sz="1000" b="1" dirty="0"/>
          </a:p>
        </p:txBody>
      </p:sp>
      <p:sp>
        <p:nvSpPr>
          <p:cNvPr id="63" name="TextBox 93"/>
          <p:cNvSpPr txBox="1">
            <a:spLocks noChangeArrowheads="1"/>
          </p:cNvSpPr>
          <p:nvPr/>
        </p:nvSpPr>
        <p:spPr bwMode="auto">
          <a:xfrm>
            <a:off x="958850" y="5792788"/>
            <a:ext cx="3460750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dirty="0" smtClean="0"/>
              <a:t>Announcement </a:t>
            </a:r>
            <a:r>
              <a:rPr lang="en-US" altLang="en-US" sz="1000" dirty="0"/>
              <a:t>of the PAF on </a:t>
            </a:r>
            <a:r>
              <a:rPr lang="en-US" altLang="en-US" sz="1000" dirty="0" smtClean="0"/>
              <a:t>September 15, </a:t>
            </a:r>
            <a:r>
              <a:rPr lang="en-US" altLang="en-US" sz="1000" dirty="0"/>
              <a:t>2014</a:t>
            </a:r>
          </a:p>
        </p:txBody>
      </p:sp>
      <p:sp>
        <p:nvSpPr>
          <p:cNvPr id="64" name="TextBox 94"/>
          <p:cNvSpPr txBox="1">
            <a:spLocks noChangeArrowheads="1"/>
          </p:cNvSpPr>
          <p:nvPr/>
        </p:nvSpPr>
        <p:spPr bwMode="auto">
          <a:xfrm>
            <a:off x="627063" y="5792788"/>
            <a:ext cx="184150" cy="14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/>
              <a:t>*</a:t>
            </a:r>
          </a:p>
        </p:txBody>
      </p:sp>
      <p:sp>
        <p:nvSpPr>
          <p:cNvPr id="65" name="TextBox 95"/>
          <p:cNvSpPr txBox="1">
            <a:spLocks noChangeArrowheads="1"/>
          </p:cNvSpPr>
          <p:nvPr/>
        </p:nvSpPr>
        <p:spPr bwMode="auto">
          <a:xfrm rot="-1248535">
            <a:off x="3534222" y="870716"/>
            <a:ext cx="1512293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 smtClean="0"/>
              <a:t>September 30, 2016 </a:t>
            </a:r>
            <a:endParaRPr lang="en-US" altLang="en-US" sz="900" b="1" baseline="30000" dirty="0"/>
          </a:p>
        </p:txBody>
      </p:sp>
      <p:sp>
        <p:nvSpPr>
          <p:cNvPr id="76" name="TextBox 11277"/>
          <p:cNvSpPr txBox="1">
            <a:spLocks noChangeArrowheads="1"/>
          </p:cNvSpPr>
          <p:nvPr/>
        </p:nvSpPr>
        <p:spPr bwMode="auto">
          <a:xfrm>
            <a:off x="5531826" y="298450"/>
            <a:ext cx="34067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FOR ILLUSTRATION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SEE ELIGIBILITY RULES</a:t>
            </a:r>
          </a:p>
        </p:txBody>
      </p:sp>
    </p:spTree>
    <p:extLst>
      <p:ext uri="{BB962C8B-B14F-4D97-AF65-F5344CB8AC3E}">
        <p14:creationId xmlns:p14="http://schemas.microsoft.com/office/powerpoint/2010/main" val="91609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74638"/>
            <a:ext cx="8458200" cy="4762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defTabSz="914186" fontAlgn="auto">
              <a:spcAft>
                <a:spcPts val="0"/>
              </a:spcAft>
              <a:defRPr sz="25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alibri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Eligibility Criteria for First Auction (3 of 3)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57200" y="1143000"/>
            <a:ext cx="79248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D.  Environmental, Heath &amp; Safety and Social Criteria 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457200" y="1471613"/>
            <a:ext cx="8321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457200" y="1706406"/>
            <a:ext cx="832104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  <a:cs typeface="+mn-cs"/>
              </a:rPr>
              <a:t>The </a:t>
            </a:r>
            <a:r>
              <a:rPr lang="en-US" sz="1600" dirty="0" smtClean="0">
                <a:latin typeface="+mn-lt"/>
                <a:cs typeface="+mn-cs"/>
              </a:rPr>
              <a:t>EHS criteria for the first auction is found on the PAF Website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Emission reductions </a:t>
            </a:r>
            <a:r>
              <a:rPr lang="en-US" sz="1600" dirty="0">
                <a:latin typeface="+mn-lt"/>
                <a:cs typeface="+mn-cs"/>
              </a:rPr>
              <a:t>must originate from a CDM project or Program of Activities that has received a positive environmental, health </a:t>
            </a:r>
            <a:r>
              <a:rPr lang="en-US" sz="1600" dirty="0" smtClean="0">
                <a:latin typeface="+mn-lt"/>
                <a:cs typeface="+mn-cs"/>
              </a:rPr>
              <a:t>&amp; safety and social </a:t>
            </a:r>
            <a:r>
              <a:rPr lang="en-US" sz="1600" dirty="0">
                <a:latin typeface="+mn-lt"/>
                <a:cs typeface="+mn-cs"/>
              </a:rPr>
              <a:t>(EHS) report from an accredited Designated Operational Entity (DOE) at the time of the report which is to be dated no more than 547 days prior to the redemption </a:t>
            </a:r>
            <a:r>
              <a:rPr lang="en-US" sz="1600" dirty="0" smtClean="0">
                <a:latin typeface="+mn-lt"/>
                <a:cs typeface="+mn-cs"/>
              </a:rPr>
              <a:t>date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The EHS criteria is designed as a checklist to enable the DOE to provide a binary (positive / negative) result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The </a:t>
            </a:r>
            <a:r>
              <a:rPr lang="en-US" sz="1600" dirty="0">
                <a:latin typeface="+mn-lt"/>
                <a:cs typeface="+mn-cs"/>
              </a:rPr>
              <a:t>inspection report will incorporate input from the host site and project staff as well as representatives of nearby/affected communities and responsible local government agencies, as </a:t>
            </a:r>
            <a:r>
              <a:rPr lang="en-US" sz="1600" dirty="0" smtClean="0">
                <a:latin typeface="+mn-lt"/>
                <a:cs typeface="+mn-cs"/>
              </a:rPr>
              <a:t>appropriate</a:t>
            </a:r>
            <a:endParaRPr lang="en-US" sz="16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/>
              <a:t>The cost of the EHS inspection is to be borne by the option </a:t>
            </a:r>
            <a:r>
              <a:rPr lang="en-US" sz="1600" dirty="0" smtClean="0"/>
              <a:t>owner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11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274638"/>
            <a:ext cx="8458200" cy="4762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 defTabSz="914186" fontAlgn="auto">
              <a:spcAft>
                <a:spcPts val="0"/>
              </a:spcAft>
              <a:defRPr sz="25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Calibri" pitchFamily="34" charset="0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Announcement of other Elements for First Auction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57200" y="1143000"/>
            <a:ext cx="7924800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600" b="1" dirty="0" smtClean="0">
                <a:solidFill>
                  <a:schemeClr val="tx1"/>
                </a:solidFill>
              </a:rPr>
              <a:t>Other Elements</a:t>
            </a:r>
            <a:endParaRPr lang="en-US" sz="1600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457200" y="1471613"/>
            <a:ext cx="832104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57200" y="1706406"/>
            <a:ext cx="832104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The auction budget is $25 million</a:t>
            </a:r>
          </a:p>
          <a:p>
            <a:pPr marL="171450" indent="-1714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Each put option will require 2,000 CERs and will be sold to auction winners for $600 (i.e., $0.30 per CER)</a:t>
            </a:r>
          </a:p>
          <a:p>
            <a:pPr marL="171450" indent="-1714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Winners will be required to purchase a complete series of put options, redeemable annually for 5 years</a:t>
            </a:r>
          </a:p>
          <a:p>
            <a:pPr marL="171450" indent="-1714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To become qualified to bid, firms will undergo an Integrity Due Diligence screening and pay a refundable deposit (questionnaire already published)</a:t>
            </a:r>
          </a:p>
          <a:p>
            <a:pPr marL="171450" indent="-1714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The auction clearing strike price and the winners will be made public on the PAF webpage</a:t>
            </a:r>
          </a:p>
          <a:p>
            <a:pPr marL="171450" indent="-171450" eaLnBrk="1" hangingPunct="1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To be announced on the PAF webpage and communicated to interested stakeholders in the coming weeks: </a:t>
            </a:r>
          </a:p>
          <a:p>
            <a:pPr marL="742950" lvl="1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en-US" sz="1600" dirty="0">
                <a:latin typeface="+mn-lt"/>
                <a:cs typeface="+mn-cs"/>
              </a:rPr>
              <a:t>Auction </a:t>
            </a:r>
            <a:r>
              <a:rPr lang="en-US" sz="1600" dirty="0" smtClean="0">
                <a:latin typeface="+mn-lt"/>
                <a:cs typeface="+mn-cs"/>
              </a:rPr>
              <a:t>date (expected </a:t>
            </a:r>
            <a:r>
              <a:rPr lang="en-US" sz="1600" dirty="0">
                <a:latin typeface="+mn-lt"/>
                <a:cs typeface="+mn-cs"/>
              </a:rPr>
              <a:t>auction date of June </a:t>
            </a:r>
            <a:r>
              <a:rPr lang="en-US" sz="1600" dirty="0" smtClean="0">
                <a:latin typeface="+mn-lt"/>
                <a:cs typeface="+mn-cs"/>
              </a:rPr>
              <a:t>2015)</a:t>
            </a:r>
            <a:endParaRPr lang="en-US" sz="1600" dirty="0">
              <a:latin typeface="+mn-lt"/>
              <a:cs typeface="+mn-cs"/>
            </a:endParaRPr>
          </a:p>
          <a:p>
            <a:pPr marL="742950" lvl="1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en-US" sz="1600" dirty="0" smtClean="0">
                <a:latin typeface="+mn-lt"/>
                <a:cs typeface="+mn-cs"/>
              </a:rPr>
              <a:t>Starting </a:t>
            </a:r>
            <a:r>
              <a:rPr lang="en-US" sz="1600" dirty="0">
                <a:latin typeface="+mn-lt"/>
                <a:cs typeface="+mn-cs"/>
              </a:rPr>
              <a:t>price in </a:t>
            </a:r>
            <a:r>
              <a:rPr lang="en-US" sz="1600" dirty="0" smtClean="0">
                <a:latin typeface="+mn-lt"/>
                <a:cs typeface="+mn-cs"/>
              </a:rPr>
              <a:t>auction</a:t>
            </a:r>
            <a:endParaRPr lang="en-US" sz="1600" dirty="0">
              <a:latin typeface="+mn-lt"/>
              <a:cs typeface="+mn-cs"/>
            </a:endParaRPr>
          </a:p>
          <a:p>
            <a:pPr marL="742950" lvl="1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en-US" sz="1600" dirty="0" smtClean="0">
                <a:latin typeface="+mn-lt"/>
                <a:cs typeface="+mn-cs"/>
              </a:rPr>
              <a:t>Minimum </a:t>
            </a:r>
            <a:r>
              <a:rPr lang="en-US" sz="1600" dirty="0">
                <a:latin typeface="+mn-lt"/>
                <a:cs typeface="+mn-cs"/>
              </a:rPr>
              <a:t>and maximum </a:t>
            </a:r>
            <a:r>
              <a:rPr lang="en-US" sz="1600" dirty="0" smtClean="0">
                <a:latin typeface="+mn-lt"/>
                <a:cs typeface="+mn-cs"/>
              </a:rPr>
              <a:t>bid amounts </a:t>
            </a:r>
          </a:p>
          <a:p>
            <a:pPr marL="742950" lvl="1" indent="-285750" eaLnBrk="1" hangingPunct="1">
              <a:buFont typeface="Courier New" panose="02070309020205020404" pitchFamily="49" charset="0"/>
              <a:buChar char="o"/>
              <a:defRPr/>
            </a:pPr>
            <a:r>
              <a:rPr lang="en-US" sz="1600" dirty="0" smtClean="0">
                <a:latin typeface="+mn-lt"/>
                <a:cs typeface="+mn-cs"/>
              </a:rPr>
              <a:t>Size of the refundable deposit, and deposit due date and instructions</a:t>
            </a:r>
          </a:p>
          <a:p>
            <a:pPr marL="742950" lvl="1" indent="-285750" eaLnBrk="1" hangingPunct="1">
              <a:buFont typeface="Courier New" panose="02070309020205020404" pitchFamily="49" charset="0"/>
              <a:buChar char="o"/>
              <a:defRPr/>
            </a:pPr>
            <a:endParaRPr lang="en-US" sz="14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400" dirty="0" smtClean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400" dirty="0" smtClean="0"/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+mn-lt"/>
              <a:cs typeface="+mn-cs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en-US" sz="14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99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Straight Connector 48"/>
          <p:cNvCxnSpPr/>
          <p:nvPr/>
        </p:nvCxnSpPr>
        <p:spPr>
          <a:xfrm flipV="1">
            <a:off x="3505200" y="1377156"/>
            <a:ext cx="0" cy="374904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2"/>
          <p:cNvSpPr txBox="1">
            <a:spLocks/>
          </p:cNvSpPr>
          <p:nvPr/>
        </p:nvSpPr>
        <p:spPr>
          <a:xfrm>
            <a:off x="457200" y="274638"/>
            <a:ext cx="8229600" cy="469900"/>
          </a:xfrm>
          <a:prstGeom prst="rect">
            <a:avLst/>
          </a:prstGeom>
        </p:spPr>
        <p:txBody>
          <a:bodyPr/>
          <a:lstStyle>
            <a:lvl1pPr algn="l" defTabSz="914186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How the auction will work: descending clock auction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458923" y="1028685"/>
            <a:ext cx="0" cy="411520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1462087" y="5133975"/>
            <a:ext cx="493871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47" name="TextBox 26"/>
          <p:cNvSpPr txBox="1">
            <a:spLocks noChangeArrowheads="1"/>
          </p:cNvSpPr>
          <p:nvPr/>
        </p:nvSpPr>
        <p:spPr bwMode="auto">
          <a:xfrm>
            <a:off x="784229" y="959123"/>
            <a:ext cx="1028700" cy="70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Price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(per ton</a:t>
            </a:r>
            <a:r>
              <a:rPr lang="en-US" altLang="en-US" sz="1000" b="1" dirty="0"/>
              <a:t>)</a:t>
            </a:r>
          </a:p>
        </p:txBody>
      </p:sp>
      <p:sp>
        <p:nvSpPr>
          <p:cNvPr id="10248" name="TextBox 64"/>
          <p:cNvSpPr txBox="1">
            <a:spLocks noChangeArrowheads="1"/>
          </p:cNvSpPr>
          <p:nvPr/>
        </p:nvSpPr>
        <p:spPr bwMode="auto">
          <a:xfrm>
            <a:off x="4887912" y="5164905"/>
            <a:ext cx="1781175" cy="70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Quantity</a:t>
            </a:r>
            <a:endParaRPr lang="en-US" altLang="en-US" sz="1000" b="1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($ millions)</a:t>
            </a:r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3504385" y="3411908"/>
            <a:ext cx="0" cy="169164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0" name="TextBox 66"/>
          <p:cNvSpPr txBox="1">
            <a:spLocks noChangeArrowheads="1"/>
          </p:cNvSpPr>
          <p:nvPr/>
        </p:nvSpPr>
        <p:spPr bwMode="auto">
          <a:xfrm>
            <a:off x="2513020" y="1056666"/>
            <a:ext cx="1781175" cy="71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Fixed Supply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(auction budget)</a:t>
            </a:r>
          </a:p>
        </p:txBody>
      </p:sp>
      <p:cxnSp>
        <p:nvCxnSpPr>
          <p:cNvPr id="33" name="Straight Connector 32"/>
          <p:cNvCxnSpPr/>
          <p:nvPr/>
        </p:nvCxnSpPr>
        <p:spPr>
          <a:xfrm flipV="1">
            <a:off x="1433716" y="1672413"/>
            <a:ext cx="4171934" cy="3471479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2" name="TextBox 69"/>
          <p:cNvSpPr txBox="1">
            <a:spLocks noChangeArrowheads="1"/>
          </p:cNvSpPr>
          <p:nvPr/>
        </p:nvSpPr>
        <p:spPr bwMode="auto">
          <a:xfrm>
            <a:off x="4724400" y="1295400"/>
            <a:ext cx="1781175" cy="704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/>
              <a:t>Demand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(for options)</a:t>
            </a:r>
            <a:endParaRPr lang="en-US" altLang="en-US" sz="1400" dirty="0"/>
          </a:p>
        </p:txBody>
      </p:sp>
      <p:sp>
        <p:nvSpPr>
          <p:cNvPr id="34" name="Down Arrow 33"/>
          <p:cNvSpPr/>
          <p:nvPr/>
        </p:nvSpPr>
        <p:spPr>
          <a:xfrm>
            <a:off x="278596" y="2709040"/>
            <a:ext cx="864404" cy="1562253"/>
          </a:xfrm>
          <a:prstGeom prst="downArrow">
            <a:avLst/>
          </a:prstGeom>
          <a:solidFill>
            <a:schemeClr val="accent3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54" name="TextBox 71"/>
          <p:cNvSpPr txBox="1">
            <a:spLocks noChangeArrowheads="1"/>
          </p:cNvSpPr>
          <p:nvPr/>
        </p:nvSpPr>
        <p:spPr bwMode="auto">
          <a:xfrm rot="-5400000">
            <a:off x="-232140" y="2571221"/>
            <a:ext cx="2090731" cy="40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ts val="200"/>
              </a:lnSpc>
              <a:spcBef>
                <a:spcPct val="0"/>
              </a:spcBef>
              <a:buFontTx/>
              <a:buNone/>
            </a:pPr>
            <a:r>
              <a:rPr lang="en-US" altLang="en-US" sz="1000" dirty="0"/>
              <a:t>Descending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/>
              <a:t>price clock</a:t>
            </a:r>
          </a:p>
        </p:txBody>
      </p:sp>
      <p:cxnSp>
        <p:nvCxnSpPr>
          <p:cNvPr id="76" name="Straight Connector 75"/>
          <p:cNvCxnSpPr/>
          <p:nvPr/>
        </p:nvCxnSpPr>
        <p:spPr>
          <a:xfrm flipV="1">
            <a:off x="1467061" y="3383190"/>
            <a:ext cx="2071478" cy="1738547"/>
          </a:xfrm>
          <a:prstGeom prst="line">
            <a:avLst/>
          </a:prstGeom>
          <a:ln w="1905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7" name="TextBox 101"/>
          <p:cNvSpPr txBox="1">
            <a:spLocks noChangeArrowheads="1"/>
          </p:cNvSpPr>
          <p:nvPr/>
        </p:nvSpPr>
        <p:spPr bwMode="auto">
          <a:xfrm>
            <a:off x="1236658" y="1797361"/>
            <a:ext cx="514350" cy="32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/>
              <a:t>$7</a:t>
            </a:r>
          </a:p>
        </p:txBody>
      </p:sp>
      <p:sp>
        <p:nvSpPr>
          <p:cNvPr id="10258" name="TextBox 102"/>
          <p:cNvSpPr txBox="1">
            <a:spLocks noChangeArrowheads="1"/>
          </p:cNvSpPr>
          <p:nvPr/>
        </p:nvSpPr>
        <p:spPr bwMode="auto">
          <a:xfrm>
            <a:off x="1235070" y="2278849"/>
            <a:ext cx="514350" cy="32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/>
              <a:t>$6</a:t>
            </a:r>
          </a:p>
        </p:txBody>
      </p:sp>
      <p:sp>
        <p:nvSpPr>
          <p:cNvPr id="10259" name="TextBox 103"/>
          <p:cNvSpPr txBox="1">
            <a:spLocks noChangeArrowheads="1"/>
          </p:cNvSpPr>
          <p:nvPr/>
        </p:nvSpPr>
        <p:spPr bwMode="auto">
          <a:xfrm>
            <a:off x="1235070" y="2760337"/>
            <a:ext cx="514350" cy="32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/>
              <a:t>$5</a:t>
            </a:r>
          </a:p>
        </p:txBody>
      </p:sp>
      <p:sp>
        <p:nvSpPr>
          <p:cNvPr id="10260" name="TextBox 104"/>
          <p:cNvSpPr txBox="1">
            <a:spLocks noChangeArrowheads="1"/>
          </p:cNvSpPr>
          <p:nvPr/>
        </p:nvSpPr>
        <p:spPr bwMode="auto">
          <a:xfrm>
            <a:off x="1233483" y="3241825"/>
            <a:ext cx="514350" cy="32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/>
              <a:t>$4</a:t>
            </a:r>
          </a:p>
        </p:txBody>
      </p:sp>
      <p:sp>
        <p:nvSpPr>
          <p:cNvPr id="10261" name="TextBox 105"/>
          <p:cNvSpPr txBox="1">
            <a:spLocks noChangeArrowheads="1"/>
          </p:cNvSpPr>
          <p:nvPr/>
        </p:nvSpPr>
        <p:spPr bwMode="auto">
          <a:xfrm>
            <a:off x="1235070" y="3723313"/>
            <a:ext cx="514350" cy="32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/>
              <a:t>$3</a:t>
            </a:r>
          </a:p>
        </p:txBody>
      </p:sp>
      <p:sp>
        <p:nvSpPr>
          <p:cNvPr id="10262" name="TextBox 106"/>
          <p:cNvSpPr txBox="1">
            <a:spLocks noChangeArrowheads="1"/>
          </p:cNvSpPr>
          <p:nvPr/>
        </p:nvSpPr>
        <p:spPr bwMode="auto">
          <a:xfrm>
            <a:off x="1233483" y="4202414"/>
            <a:ext cx="514350" cy="32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/>
              <a:t>$2</a:t>
            </a:r>
          </a:p>
        </p:txBody>
      </p:sp>
      <p:sp>
        <p:nvSpPr>
          <p:cNvPr id="10263" name="TextBox 107"/>
          <p:cNvSpPr txBox="1">
            <a:spLocks noChangeArrowheads="1"/>
          </p:cNvSpPr>
          <p:nvPr/>
        </p:nvSpPr>
        <p:spPr bwMode="auto">
          <a:xfrm>
            <a:off x="1233483" y="4681519"/>
            <a:ext cx="514350" cy="32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/>
              <a:t>$1</a:t>
            </a:r>
          </a:p>
        </p:txBody>
      </p:sp>
      <p:sp>
        <p:nvSpPr>
          <p:cNvPr id="10264" name="TextBox 109"/>
          <p:cNvSpPr txBox="1">
            <a:spLocks noChangeArrowheads="1"/>
          </p:cNvSpPr>
          <p:nvPr/>
        </p:nvSpPr>
        <p:spPr bwMode="auto">
          <a:xfrm>
            <a:off x="3276600" y="5164905"/>
            <a:ext cx="514350" cy="321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800" b="1" dirty="0"/>
              <a:t>$25 million*</a:t>
            </a:r>
          </a:p>
        </p:txBody>
      </p:sp>
      <p:sp>
        <p:nvSpPr>
          <p:cNvPr id="10265" name="TextBox 11277"/>
          <p:cNvSpPr txBox="1">
            <a:spLocks noChangeArrowheads="1"/>
          </p:cNvSpPr>
          <p:nvPr/>
        </p:nvSpPr>
        <p:spPr bwMode="auto">
          <a:xfrm>
            <a:off x="5359704" y="2488690"/>
            <a:ext cx="34067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  <a:latin typeface="Arial Black" panose="020B0A04020102020204" pitchFamily="34" charset="0"/>
              </a:rPr>
              <a:t>FOR EXAMPLE ONLY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FF0000"/>
                </a:solidFill>
                <a:latin typeface="Arial Black" panose="020B0A04020102020204" pitchFamily="34" charset="0"/>
              </a:rPr>
              <a:t>AUCTION RESULTS WILL VARY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454146" y="2006946"/>
            <a:ext cx="374904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4097774" y="2940201"/>
            <a:ext cx="0" cy="21614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557344" y="1892643"/>
            <a:ext cx="1907383" cy="183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$7: Starting price – Round #1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1462094" y="2480021"/>
            <a:ext cx="32004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577979" y="2349843"/>
            <a:ext cx="1331115" cy="18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$6: Round #2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4648200" y="2480416"/>
            <a:ext cx="0" cy="265176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766709" y="3224627"/>
            <a:ext cx="0" cy="192024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74784" y="2940200"/>
            <a:ext cx="26517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1577979" y="2825897"/>
            <a:ext cx="1331115" cy="18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$5: Round #3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1458918" y="3216817"/>
            <a:ext cx="228600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577979" y="3092989"/>
            <a:ext cx="1331115" cy="185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$4.50: Round #4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1458920" y="3414357"/>
            <a:ext cx="2057398" cy="2388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571621" y="3300055"/>
            <a:ext cx="1966918" cy="183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/>
              <a:t>$4: Winning Price – Round #5</a:t>
            </a:r>
            <a:endParaRPr lang="en-US" altLang="en-US" sz="1800" dirty="0"/>
          </a:p>
        </p:txBody>
      </p:sp>
      <p:sp>
        <p:nvSpPr>
          <p:cNvPr id="60" name="Rectangle 59"/>
          <p:cNvSpPr/>
          <p:nvPr/>
        </p:nvSpPr>
        <p:spPr>
          <a:xfrm>
            <a:off x="479425" y="5574957"/>
            <a:ext cx="4003675" cy="476250"/>
          </a:xfrm>
          <a:prstGeom prst="rect">
            <a:avLst/>
          </a:prstGeom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i="1" dirty="0">
                <a:cs typeface="Arial" charset="0"/>
              </a:rPr>
              <a:t>* Auction budget will actually increase as bid decrements tick lower (b/c more options get sold).  In this example the initial $25m budget will generate ~$3.5m in premium back into the auction.  The use of premiums to increase the size of the auction will happen in real time in the online platform.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endParaRPr lang="en-US" sz="1200" dirty="0">
              <a:latin typeface="+mn-lt"/>
              <a:cs typeface="+mn-cs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4800600" y="2780957"/>
            <a:ext cx="41592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2286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en-US" altLang="en-US" sz="1100" dirty="0"/>
          </a:p>
        </p:txBody>
      </p:sp>
      <p:cxnSp>
        <p:nvCxnSpPr>
          <p:cNvPr id="50" name="Straight Connector 49"/>
          <p:cNvCxnSpPr/>
          <p:nvPr/>
        </p:nvCxnSpPr>
        <p:spPr>
          <a:xfrm flipV="1">
            <a:off x="5223616" y="2001520"/>
            <a:ext cx="0" cy="313245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833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10250" grpId="0"/>
      <p:bldP spid="10252" grpId="0"/>
      <p:bldP spid="34" grpId="0" animBg="1"/>
      <p:bldP spid="10254" grpId="0"/>
      <p:bldP spid="10257" grpId="0"/>
      <p:bldP spid="10258" grpId="0"/>
      <p:bldP spid="10259" grpId="0"/>
      <p:bldP spid="10260" grpId="0"/>
      <p:bldP spid="10261" grpId="0"/>
      <p:bldP spid="10262" grpId="0"/>
      <p:bldP spid="10263" grpId="0"/>
      <p:bldP spid="10264" grpId="0"/>
      <p:bldP spid="10265" grpId="0"/>
      <p:bldP spid="11" grpId="0"/>
      <p:bldP spid="38" grpId="0"/>
      <p:bldP spid="43" grpId="0"/>
      <p:bldP spid="45" grpId="0"/>
      <p:bldP spid="17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274638"/>
            <a:ext cx="8153400" cy="477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914186" eaLnBrk="1" fontAlgn="auto" hangingPunct="1">
              <a:spcAft>
                <a:spcPts val="0"/>
              </a:spcAft>
              <a:defRPr/>
            </a:pPr>
            <a:r>
              <a:rPr lang="en-US" sz="25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j-ea"/>
                <a:cs typeface="Calibri" pitchFamily="34" charset="0"/>
              </a:rPr>
              <a:t>Delivering the put option through a World Bank bond</a:t>
            </a:r>
          </a:p>
        </p:txBody>
      </p:sp>
      <p:sp>
        <p:nvSpPr>
          <p:cNvPr id="5" name="Rectangle 4"/>
          <p:cNvSpPr/>
          <p:nvPr/>
        </p:nvSpPr>
        <p:spPr>
          <a:xfrm>
            <a:off x="655637" y="838200"/>
            <a:ext cx="3840163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chemeClr val="tx1"/>
                </a:solidFill>
              </a:rPr>
              <a:t>Key Terms of the Putable Bond</a:t>
            </a:r>
          </a:p>
        </p:txBody>
      </p:sp>
      <p:sp>
        <p:nvSpPr>
          <p:cNvPr id="6" name="Rectangle 5"/>
          <p:cNvSpPr/>
          <p:nvPr/>
        </p:nvSpPr>
        <p:spPr>
          <a:xfrm>
            <a:off x="655637" y="1225550"/>
            <a:ext cx="3840163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+mn-lt"/>
                <a:cs typeface="+mn-cs"/>
              </a:rPr>
              <a:t>Zero Coupon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Bond </a:t>
            </a:r>
            <a:r>
              <a:rPr lang="en-US" sz="1600" dirty="0">
                <a:latin typeface="+mn-lt"/>
                <a:cs typeface="+mn-cs"/>
              </a:rPr>
              <a:t>Issue Price – is the equivalent of the </a:t>
            </a:r>
            <a:r>
              <a:rPr lang="en-US" sz="1600" dirty="0" smtClean="0">
                <a:latin typeface="+mn-lt"/>
                <a:cs typeface="+mn-cs"/>
              </a:rPr>
              <a:t>premium (i.e., $600 for 2,000 CERs)</a:t>
            </a:r>
            <a:endParaRPr lang="en-US" sz="1600" dirty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Bond </a:t>
            </a:r>
            <a:r>
              <a:rPr lang="en-US" sz="1600" dirty="0">
                <a:latin typeface="+mn-lt"/>
                <a:cs typeface="+mn-cs"/>
              </a:rPr>
              <a:t>holder receives payment of strike price if redeems eligible ERs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 smtClean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Maturities </a:t>
            </a:r>
            <a:r>
              <a:rPr lang="en-US" sz="1600" dirty="0">
                <a:latin typeface="+mn-lt"/>
                <a:cs typeface="+mn-cs"/>
              </a:rPr>
              <a:t>correspond to the </a:t>
            </a:r>
            <a:r>
              <a:rPr lang="en-US" sz="1600" dirty="0" smtClean="0">
                <a:latin typeface="+mn-lt"/>
                <a:cs typeface="+mn-cs"/>
              </a:rPr>
              <a:t>put option redemption </a:t>
            </a:r>
            <a:r>
              <a:rPr lang="en-US" sz="1600" dirty="0">
                <a:latin typeface="+mn-lt"/>
                <a:cs typeface="+mn-cs"/>
              </a:rPr>
              <a:t>dates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609600" y="1219200"/>
            <a:ext cx="39624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953000" y="1219200"/>
            <a:ext cx="384016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922837" y="838200"/>
            <a:ext cx="3840163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000" b="1" dirty="0" smtClean="0">
                <a:solidFill>
                  <a:schemeClr val="tx1"/>
                </a:solidFill>
              </a:rPr>
              <a:t>Process Steps</a:t>
            </a:r>
            <a:endParaRPr lang="en-US" sz="2000" b="1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22837" y="1225550"/>
            <a:ext cx="3840163" cy="4770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Auction winners will purchase bonds via World Bank’s Global Agent -- Citi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800" dirty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Bonds will be issued to the auction winners through the traditional bond clearing systems (</a:t>
            </a:r>
            <a:r>
              <a:rPr lang="en-US" sz="1600" dirty="0" err="1" smtClean="0">
                <a:latin typeface="+mn-lt"/>
                <a:cs typeface="+mn-cs"/>
              </a:rPr>
              <a:t>Clearstream</a:t>
            </a:r>
            <a:r>
              <a:rPr lang="en-US" sz="1600" dirty="0" smtClean="0">
                <a:latin typeface="+mn-lt"/>
                <a:cs typeface="+mn-cs"/>
              </a:rPr>
              <a:t> or </a:t>
            </a:r>
            <a:r>
              <a:rPr lang="en-US" sz="1600" dirty="0" err="1" smtClean="0">
                <a:latin typeface="+mn-lt"/>
                <a:cs typeface="+mn-cs"/>
              </a:rPr>
              <a:t>Euroclear</a:t>
            </a:r>
            <a:r>
              <a:rPr lang="en-US" sz="1600" dirty="0" smtClean="0">
                <a:latin typeface="+mn-lt"/>
                <a:cs typeface="+mn-cs"/>
              </a:rPr>
              <a:t>)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800" dirty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Bonds will be purchased, held and sold through a custodian bank</a:t>
            </a: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800" dirty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800" dirty="0" smtClean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+mn-lt"/>
                <a:cs typeface="+mn-cs"/>
              </a:rPr>
              <a:t>World Bank will release additional information, including bond terms, ahead of the bidder registration date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 smtClean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  <a:p>
            <a:pPr marL="457200" indent="-4572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6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1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 rot="2880574">
            <a:off x="4942967" y="3470303"/>
            <a:ext cx="4770325" cy="1531296"/>
          </a:xfrm>
          <a:prstGeom prst="ellipse">
            <a:avLst/>
          </a:prstGeom>
          <a:solidFill>
            <a:schemeClr val="accent1">
              <a:lumMod val="20000"/>
              <a:lumOff val="80000"/>
              <a:alpha val="8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2"/>
          <p:cNvSpPr txBox="1">
            <a:spLocks/>
          </p:cNvSpPr>
          <p:nvPr/>
        </p:nvSpPr>
        <p:spPr>
          <a:xfrm>
            <a:off x="457200" y="274638"/>
            <a:ext cx="7896225" cy="469900"/>
          </a:xfrm>
          <a:prstGeom prst="rect">
            <a:avLst/>
          </a:prstGeom>
        </p:spPr>
        <p:txBody>
          <a:bodyPr/>
          <a:lstStyle>
            <a:lvl1pPr algn="l" defTabSz="914186" rtl="0" eaLnBrk="1" latinLnBrk="0" hangingPunct="1">
              <a:spcBef>
                <a:spcPct val="0"/>
              </a:spcBef>
              <a:buNone/>
              <a:defRPr sz="25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Calibri" pitchFamily="34" charset="0"/>
              </a:rPr>
              <a:t>How to participate:  Next steps in calendar view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429000" y="952478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February</a:t>
            </a:r>
          </a:p>
        </p:txBody>
      </p:sp>
      <p:sp>
        <p:nvSpPr>
          <p:cNvPr id="5" name="Rectangle 4"/>
          <p:cNvSpPr/>
          <p:nvPr/>
        </p:nvSpPr>
        <p:spPr>
          <a:xfrm>
            <a:off x="4495800" y="952478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March</a:t>
            </a:r>
          </a:p>
        </p:txBody>
      </p:sp>
      <p:sp>
        <p:nvSpPr>
          <p:cNvPr id="6" name="Rectangle 5"/>
          <p:cNvSpPr/>
          <p:nvPr/>
        </p:nvSpPr>
        <p:spPr>
          <a:xfrm>
            <a:off x="5562600" y="952478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April</a:t>
            </a:r>
          </a:p>
        </p:txBody>
      </p:sp>
      <p:sp>
        <p:nvSpPr>
          <p:cNvPr id="7" name="Rectangle 6"/>
          <p:cNvSpPr/>
          <p:nvPr/>
        </p:nvSpPr>
        <p:spPr>
          <a:xfrm>
            <a:off x="6629400" y="952478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May</a:t>
            </a:r>
          </a:p>
        </p:txBody>
      </p:sp>
      <p:sp>
        <p:nvSpPr>
          <p:cNvPr id="8" name="Rectangle 7"/>
          <p:cNvSpPr/>
          <p:nvPr/>
        </p:nvSpPr>
        <p:spPr>
          <a:xfrm>
            <a:off x="7696200" y="952478"/>
            <a:ext cx="914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/>
              <a:t>June</a:t>
            </a:r>
          </a:p>
        </p:txBody>
      </p:sp>
      <p:sp>
        <p:nvSpPr>
          <p:cNvPr id="20488" name="TextBox 8"/>
          <p:cNvSpPr txBox="1">
            <a:spLocks noChangeArrowheads="1"/>
          </p:cNvSpPr>
          <p:nvPr/>
        </p:nvSpPr>
        <p:spPr bwMode="auto">
          <a:xfrm>
            <a:off x="138113" y="1524000"/>
            <a:ext cx="4572000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/>
              <a:t>Consultations /outreach to bidders</a:t>
            </a:r>
          </a:p>
        </p:txBody>
      </p:sp>
      <p:sp>
        <p:nvSpPr>
          <p:cNvPr id="20489" name="TextBox 9"/>
          <p:cNvSpPr txBox="1">
            <a:spLocks noChangeArrowheads="1"/>
          </p:cNvSpPr>
          <p:nvPr/>
        </p:nvSpPr>
        <p:spPr bwMode="auto">
          <a:xfrm>
            <a:off x="138113" y="2088242"/>
            <a:ext cx="4738687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dirty="0"/>
              <a:t>Eligibility criteria announced </a:t>
            </a:r>
          </a:p>
        </p:txBody>
      </p:sp>
      <p:sp>
        <p:nvSpPr>
          <p:cNvPr id="20490" name="TextBox 10"/>
          <p:cNvSpPr txBox="1">
            <a:spLocks noChangeArrowheads="1"/>
          </p:cNvSpPr>
          <p:nvPr/>
        </p:nvSpPr>
        <p:spPr bwMode="auto">
          <a:xfrm>
            <a:off x="138113" y="2652484"/>
            <a:ext cx="4738687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dirty="0"/>
              <a:t>Auction </a:t>
            </a:r>
            <a:r>
              <a:rPr lang="en-US" altLang="en-US" sz="1600" dirty="0" smtClean="0"/>
              <a:t>date announced</a:t>
            </a:r>
            <a:endParaRPr lang="en-US" altLang="en-US" sz="1600" dirty="0"/>
          </a:p>
        </p:txBody>
      </p:sp>
      <p:sp>
        <p:nvSpPr>
          <p:cNvPr id="20491" name="TextBox 11"/>
          <p:cNvSpPr txBox="1">
            <a:spLocks noChangeArrowheads="1"/>
          </p:cNvSpPr>
          <p:nvPr/>
        </p:nvSpPr>
        <p:spPr bwMode="auto">
          <a:xfrm>
            <a:off x="138113" y="3782557"/>
            <a:ext cx="4572000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/>
              <a:t>Bid deposits due </a:t>
            </a:r>
          </a:p>
        </p:txBody>
      </p:sp>
      <p:sp>
        <p:nvSpPr>
          <p:cNvPr id="20492" name="TextBox 12"/>
          <p:cNvSpPr txBox="1">
            <a:spLocks noChangeArrowheads="1"/>
          </p:cNvSpPr>
          <p:nvPr/>
        </p:nvSpPr>
        <p:spPr bwMode="auto">
          <a:xfrm>
            <a:off x="138113" y="4346799"/>
            <a:ext cx="4572000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/>
              <a:t>Username/passwords distributed; trainings</a:t>
            </a:r>
          </a:p>
        </p:txBody>
      </p:sp>
      <p:sp>
        <p:nvSpPr>
          <p:cNvPr id="20493" name="TextBox 13"/>
          <p:cNvSpPr txBox="1">
            <a:spLocks noChangeArrowheads="1"/>
          </p:cNvSpPr>
          <p:nvPr/>
        </p:nvSpPr>
        <p:spPr bwMode="auto">
          <a:xfrm>
            <a:off x="134938" y="4911042"/>
            <a:ext cx="4572000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/>
              <a:t>Mock auction</a:t>
            </a:r>
          </a:p>
        </p:txBody>
      </p:sp>
      <p:sp>
        <p:nvSpPr>
          <p:cNvPr id="20494" name="TextBox 14"/>
          <p:cNvSpPr txBox="1">
            <a:spLocks noChangeArrowheads="1"/>
          </p:cNvSpPr>
          <p:nvPr/>
        </p:nvSpPr>
        <p:spPr bwMode="auto">
          <a:xfrm>
            <a:off x="160338" y="5475287"/>
            <a:ext cx="4572000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b="1"/>
              <a:t>AUCTION DATE</a:t>
            </a:r>
          </a:p>
        </p:txBody>
      </p:sp>
      <p:sp>
        <p:nvSpPr>
          <p:cNvPr id="20495" name="TextBox 15"/>
          <p:cNvSpPr txBox="1">
            <a:spLocks noChangeArrowheads="1"/>
          </p:cNvSpPr>
          <p:nvPr/>
        </p:nvSpPr>
        <p:spPr bwMode="auto">
          <a:xfrm>
            <a:off x="138113" y="3218314"/>
            <a:ext cx="4572000" cy="420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1600" dirty="0" smtClean="0"/>
              <a:t>Bidder application due</a:t>
            </a:r>
            <a:endParaRPr lang="en-US" altLang="en-US" sz="1600" dirty="0"/>
          </a:p>
        </p:txBody>
      </p:sp>
      <p:sp>
        <p:nvSpPr>
          <p:cNvPr id="20497" name="TextBox 37"/>
          <p:cNvSpPr txBox="1">
            <a:spLocks noChangeArrowheads="1"/>
          </p:cNvSpPr>
          <p:nvPr/>
        </p:nvSpPr>
        <p:spPr bwMode="auto">
          <a:xfrm>
            <a:off x="10434638" y="4429103"/>
            <a:ext cx="258762" cy="12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pic>
        <p:nvPicPr>
          <p:cNvPr id="20500" name="Picture 2" descr="http://img2.wikia.nocookie.net/__cb20140125235915/investigation-eldritch/images/a/a1/Check-mark-button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9542" y="2088242"/>
            <a:ext cx="417513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1" name="Picture 2" descr="http://img2.wikia.nocookie.net/__cb20140125235915/investigation-eldritch/images/a/a1/Check-mark-button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4821" y="2645302"/>
            <a:ext cx="41592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2" name="Picture 2" descr="http://img2.wikia.nocookie.net/__cb20140125235915/investigation-eldritch/images/a/a1/Check-mark-button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512" y="3202363"/>
            <a:ext cx="415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3" name="Picture 2" descr="http://img2.wikia.nocookie.net/__cb20140125235915/investigation-eldritch/images/a/a1/Check-mark-button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2203" y="3757836"/>
            <a:ext cx="415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4" name="Picture 2" descr="http://img2.wikia.nocookie.net/__cb20140125235915/investigation-eldritch/images/a/a1/Check-mark-button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894" y="4313309"/>
            <a:ext cx="415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5" name="Picture 2" descr="http://img2.wikia.nocookie.net/__cb20140125235915/investigation-eldritch/images/a/a1/Check-mark-button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585" y="4868782"/>
            <a:ext cx="415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6" name="Picture 2" descr="http://img2.wikia.nocookie.net/__cb20140125235915/investigation-eldritch/images/a/a1/Check-mark-button-h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275" y="5424255"/>
            <a:ext cx="4159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7" name="TextBox 50"/>
          <p:cNvSpPr txBox="1">
            <a:spLocks noChangeArrowheads="1"/>
          </p:cNvSpPr>
          <p:nvPr/>
        </p:nvSpPr>
        <p:spPr bwMode="auto">
          <a:xfrm rot="2797222">
            <a:off x="6317344" y="3533392"/>
            <a:ext cx="2613025" cy="630238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2400" b="1" dirty="0">
                <a:solidFill>
                  <a:srgbClr val="C00000"/>
                </a:solidFill>
              </a:rPr>
              <a:t>APPROXIMATE </a:t>
            </a:r>
          </a:p>
          <a:p>
            <a:pPr algn="ctr"/>
            <a:r>
              <a:rPr lang="en-US" altLang="en-US" sz="1100" b="1" i="1" dirty="0">
                <a:solidFill>
                  <a:srgbClr val="C00000"/>
                </a:solidFill>
              </a:rPr>
              <a:t>(official </a:t>
            </a:r>
            <a:r>
              <a:rPr lang="en-US" altLang="en-US" sz="1100" b="1" i="1" dirty="0" smtClean="0">
                <a:solidFill>
                  <a:srgbClr val="C00000"/>
                </a:solidFill>
              </a:rPr>
              <a:t>dates </a:t>
            </a:r>
            <a:r>
              <a:rPr lang="en-US" altLang="en-US" sz="1100" b="1" i="1" dirty="0">
                <a:solidFill>
                  <a:srgbClr val="C00000"/>
                </a:solidFill>
              </a:rPr>
              <a:t>to be announced)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6981</TotalTime>
  <Words>1025</Words>
  <Application>Microsoft Office PowerPoint</Application>
  <PresentationFormat>On-screen Show (4:3)</PresentationFormat>
  <Paragraphs>168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World Bank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Cantor</dc:creator>
  <cp:lastModifiedBy>Scott Cantor</cp:lastModifiedBy>
  <cp:revision>237</cp:revision>
  <cp:lastPrinted>2014-09-17T14:34:19Z</cp:lastPrinted>
  <dcterms:created xsi:type="dcterms:W3CDTF">2014-04-29T23:36:49Z</dcterms:created>
  <dcterms:modified xsi:type="dcterms:W3CDTF">2015-04-07T22:31:14Z</dcterms:modified>
</cp:coreProperties>
</file>