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64" r:id="rId3"/>
    <p:sldId id="265" r:id="rId4"/>
    <p:sldId id="266" r:id="rId5"/>
    <p:sldId id="267" r:id="rId6"/>
    <p:sldId id="268" r:id="rId7"/>
    <p:sldId id="269" r:id="rId8"/>
    <p:sldId id="278" r:id="rId9"/>
    <p:sldId id="270" r:id="rId10"/>
    <p:sldId id="271" r:id="rId11"/>
    <p:sldId id="272" r:id="rId12"/>
    <p:sldId id="273" r:id="rId13"/>
    <p:sldId id="277" r:id="rId14"/>
    <p:sldId id="275" r:id="rId15"/>
    <p:sldId id="276"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353"/>
    <a:srgbClr val="6A8972"/>
    <a:srgbClr val="D9E3E1"/>
    <a:srgbClr val="34411B"/>
    <a:srgbClr val="99FFCC"/>
    <a:srgbClr val="0080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87445" autoAdjust="0"/>
  </p:normalViewPr>
  <p:slideViewPr>
    <p:cSldViewPr>
      <p:cViewPr varScale="1">
        <p:scale>
          <a:sx n="112" d="100"/>
          <a:sy n="112"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cs typeface="Arial" charset="0"/>
              </a:defRPr>
            </a:lvl1pPr>
          </a:lstStyle>
          <a:p>
            <a:pPr>
              <a:defRPr/>
            </a:pPr>
            <a:fld id="{DAF2012B-131B-4316-B8CC-0A64FFD0E76F}" type="datetimeFigureOut">
              <a:rPr lang="en-US"/>
              <a:pPr>
                <a:defRPr/>
              </a:pPr>
              <a:t>3/31/2015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FD7D5-3006-4212-9BE6-AE62D5607A38}" type="slidenum">
              <a:rPr lang="en-US" altLang="en-US"/>
              <a:pPr>
                <a:defRPr/>
              </a:pPr>
              <a:t>‹#›</a:t>
            </a:fld>
            <a:endParaRPr lang="en-US" altLang="en-US"/>
          </a:p>
        </p:txBody>
      </p:sp>
    </p:spTree>
    <p:extLst>
      <p:ext uri="{BB962C8B-B14F-4D97-AF65-F5344CB8AC3E}">
        <p14:creationId xmlns:p14="http://schemas.microsoft.com/office/powerpoint/2010/main" val="105715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532796C-F38B-4D44-8C64-1D4A1FDBAA55}" type="datetimeFigureOut">
              <a:rPr lang="en-US"/>
              <a:pPr>
                <a:defRPr/>
              </a:pPr>
              <a:t>3/31/2015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1E23493-8A20-428A-B434-F14B2E57C8CE}" type="slidenum">
              <a:rPr lang="en-US" altLang="en-US"/>
              <a:pPr>
                <a:defRPr/>
              </a:pPr>
              <a:t>‹#›</a:t>
            </a:fld>
            <a:endParaRPr lang="en-US" altLang="en-US"/>
          </a:p>
        </p:txBody>
      </p:sp>
    </p:spTree>
    <p:extLst>
      <p:ext uri="{BB962C8B-B14F-4D97-AF65-F5344CB8AC3E}">
        <p14:creationId xmlns:p14="http://schemas.microsoft.com/office/powerpoint/2010/main" val="3073484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xfrm>
            <a:off x="1179513"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de-DE" altLang="en-US" smtClean="0"/>
          </a:p>
        </p:txBody>
      </p:sp>
    </p:spTree>
    <p:extLst>
      <p:ext uri="{BB962C8B-B14F-4D97-AF65-F5344CB8AC3E}">
        <p14:creationId xmlns:p14="http://schemas.microsoft.com/office/powerpoint/2010/main" val="136097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Methane Climate Finance Pilot works as follows:</a:t>
            </a:r>
          </a:p>
          <a:p>
            <a:pPr marL="171450" indent="-171450" eaLnBrk="1" fontAlgn="auto" hangingPunct="1">
              <a:spcBef>
                <a:spcPts val="0"/>
              </a:spcBef>
              <a:spcAft>
                <a:spcPts val="0"/>
              </a:spcAft>
              <a:buFontTx/>
              <a:buChar char="-"/>
              <a:defRPr/>
            </a:pPr>
            <a:r>
              <a:rPr lang="en-US" dirty="0" smtClean="0"/>
              <a:t>Funds are pooled by donors who agree on the sectors, developing countries and technologies they want to target with the pilot.</a:t>
            </a:r>
          </a:p>
          <a:p>
            <a:pPr marL="171450" indent="-171450" eaLnBrk="1" fontAlgn="auto" hangingPunct="1">
              <a:spcBef>
                <a:spcPts val="0"/>
              </a:spcBef>
              <a:spcAft>
                <a:spcPts val="0"/>
              </a:spcAft>
              <a:buFontTx/>
              <a:buChar char="-"/>
              <a:defRPr/>
            </a:pPr>
            <a:r>
              <a:rPr lang="en-US" dirty="0" smtClean="0"/>
              <a:t>For each auction round, the fund publicizes the eligibility criteria that projects must meet for their credits to be accepted against the put options. The fund then organizes an auction where project owners are invited to bid the price at which they will sell their emission reductions. We’ll come back in detail to the auction soon.</a:t>
            </a:r>
          </a:p>
          <a:p>
            <a:pPr marL="171450" indent="-171450" eaLnBrk="1" fontAlgn="auto" hangingPunct="1">
              <a:spcBef>
                <a:spcPts val="0"/>
              </a:spcBef>
              <a:spcAft>
                <a:spcPts val="0"/>
              </a:spcAft>
              <a:buFontTx/>
              <a:buChar char="-"/>
              <a:defRPr/>
            </a:pPr>
            <a:r>
              <a:rPr lang="en-US" dirty="0" smtClean="0"/>
              <a:t>The winning bids are selected and purchase the put option contract. This multi-year contract in hard currency helps these projects maintain operation and / or overcome the barriers for implementation, as the case may be.  These put options are also tradable, meaning that the owners can choose at any time to sell them to another project owner. Tradability is very important to help put option owners mitigate project risks.</a:t>
            </a:r>
          </a:p>
          <a:p>
            <a:pPr marL="171450" indent="-171450" eaLnBrk="1" fontAlgn="auto" hangingPunct="1">
              <a:spcBef>
                <a:spcPts val="0"/>
              </a:spcBef>
              <a:spcAft>
                <a:spcPts val="0"/>
              </a:spcAft>
              <a:buFontTx/>
              <a:buChar char="-"/>
              <a:defRPr/>
            </a:pPr>
            <a:r>
              <a:rPr lang="en-US" dirty="0" smtClean="0"/>
              <a:t>Projects are implemented and on a yearly basis, the emission reductions achieved are independently verified.</a:t>
            </a:r>
          </a:p>
          <a:p>
            <a:pPr marL="171450" indent="-171450" eaLnBrk="1" fontAlgn="auto" hangingPunct="1">
              <a:spcBef>
                <a:spcPts val="0"/>
              </a:spcBef>
              <a:spcAft>
                <a:spcPts val="0"/>
              </a:spcAft>
              <a:buFontTx/>
              <a:buChar char="-"/>
              <a:defRPr/>
            </a:pPr>
            <a:r>
              <a:rPr lang="en-US" dirty="0" smtClean="0"/>
              <a:t>The fund makes payments to project owners for these emission reductions – unless the project owners find a buyer for their carbon at a better price.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8ECA9A-8AFE-4354-AA75-3F5E128C301A}" type="slidenum">
              <a:rPr lang="fr-FR" altLang="en-US" smtClean="0"/>
              <a:pPr>
                <a:spcBef>
                  <a:spcPct val="0"/>
                </a:spcBef>
              </a:pPr>
              <a:t>6</a:t>
            </a:fld>
            <a:endParaRPr lang="fr-FR" altLang="en-US" smtClean="0"/>
          </a:p>
        </p:txBody>
      </p:sp>
    </p:spTree>
    <p:extLst>
      <p:ext uri="{BB962C8B-B14F-4D97-AF65-F5344CB8AC3E}">
        <p14:creationId xmlns:p14="http://schemas.microsoft.com/office/powerpoint/2010/main" val="126787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B1F6CF-69CA-4851-B1C6-73BF4CC0E8BF}" type="slidenum">
              <a:rPr lang="en-US" altLang="en-US" smtClean="0"/>
              <a:pPr/>
              <a:t>9</a:t>
            </a:fld>
            <a:endParaRPr lang="en-US" altLang="en-US" smtClean="0"/>
          </a:p>
        </p:txBody>
      </p:sp>
    </p:spTree>
    <p:extLst>
      <p:ext uri="{BB962C8B-B14F-4D97-AF65-F5344CB8AC3E}">
        <p14:creationId xmlns:p14="http://schemas.microsoft.com/office/powerpoint/2010/main" val="275412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B1F6CF-69CA-4851-B1C6-73BF4CC0E8BF}" type="slidenum">
              <a:rPr lang="en-US" altLang="en-US" smtClean="0"/>
              <a:pPr/>
              <a:t>10</a:t>
            </a:fld>
            <a:endParaRPr lang="en-US" altLang="en-US" smtClean="0"/>
          </a:p>
        </p:txBody>
      </p:sp>
    </p:spTree>
    <p:extLst>
      <p:ext uri="{BB962C8B-B14F-4D97-AF65-F5344CB8AC3E}">
        <p14:creationId xmlns:p14="http://schemas.microsoft.com/office/powerpoint/2010/main" val="41052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B1F6CF-69CA-4851-B1C6-73BF4CC0E8BF}" type="slidenum">
              <a:rPr lang="en-US" altLang="en-US" smtClean="0"/>
              <a:pPr/>
              <a:t>11</a:t>
            </a:fld>
            <a:endParaRPr lang="en-US" altLang="en-US" smtClean="0"/>
          </a:p>
        </p:txBody>
      </p:sp>
    </p:spTree>
    <p:extLst>
      <p:ext uri="{BB962C8B-B14F-4D97-AF65-F5344CB8AC3E}">
        <p14:creationId xmlns:p14="http://schemas.microsoft.com/office/powerpoint/2010/main" val="250329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CB17BB-5EDA-42DE-9B83-6A566D76AC8A}" type="datetimeFigureOut">
              <a:rPr lang="en-US"/>
              <a:pPr>
                <a:defRPr/>
              </a:pPr>
              <a:t>3/31/2015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DB2C4-D18F-431A-9E46-BDC3A1923DF8}" type="slidenum">
              <a:rPr lang="en-US" altLang="en-US"/>
              <a:pPr>
                <a:defRPr/>
              </a:pPr>
              <a:t>‹#›</a:t>
            </a:fld>
            <a:endParaRPr lang="en-US" altLang="en-US"/>
          </a:p>
        </p:txBody>
      </p:sp>
    </p:spTree>
    <p:extLst>
      <p:ext uri="{BB962C8B-B14F-4D97-AF65-F5344CB8AC3E}">
        <p14:creationId xmlns:p14="http://schemas.microsoft.com/office/powerpoint/2010/main" val="291167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70FC99-4F6F-4849-A41C-824F7EBB2D6F}" type="datetimeFigureOut">
              <a:rPr lang="en-US"/>
              <a:pPr>
                <a:defRPr/>
              </a:pPr>
              <a:t>3/31/2015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71830-D253-4FC7-9CA2-01AA925262A9}" type="slidenum">
              <a:rPr lang="en-US" altLang="en-US"/>
              <a:pPr>
                <a:defRPr/>
              </a:pPr>
              <a:t>‹#›</a:t>
            </a:fld>
            <a:endParaRPr lang="en-US" altLang="en-US"/>
          </a:p>
        </p:txBody>
      </p:sp>
    </p:spTree>
    <p:extLst>
      <p:ext uri="{BB962C8B-B14F-4D97-AF65-F5344CB8AC3E}">
        <p14:creationId xmlns:p14="http://schemas.microsoft.com/office/powerpoint/2010/main" val="93422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F0C73D-8663-4102-A129-DB347CB9E0D8}" type="datetimeFigureOut">
              <a:rPr lang="en-US"/>
              <a:pPr>
                <a:defRPr/>
              </a:pPr>
              <a:t>3/31/2015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9FE1C3-1925-4208-8B38-B2473ABCE38D}" type="slidenum">
              <a:rPr lang="en-US" altLang="en-US"/>
              <a:pPr>
                <a:defRPr/>
              </a:pPr>
              <a:t>‹#›</a:t>
            </a:fld>
            <a:endParaRPr lang="en-US" altLang="en-US"/>
          </a:p>
        </p:txBody>
      </p:sp>
    </p:spTree>
    <p:extLst>
      <p:ext uri="{BB962C8B-B14F-4D97-AF65-F5344CB8AC3E}">
        <p14:creationId xmlns:p14="http://schemas.microsoft.com/office/powerpoint/2010/main" val="227466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S">
    <p:spTree>
      <p:nvGrpSpPr>
        <p:cNvPr id="1" name=""/>
        <p:cNvGrpSpPr/>
        <p:nvPr/>
      </p:nvGrpSpPr>
      <p:grpSpPr>
        <a:xfrm>
          <a:off x="0" y="0"/>
          <a:ext cx="0" cy="0"/>
          <a:chOff x="0" y="0"/>
          <a:chExt cx="0" cy="0"/>
        </a:xfrm>
      </p:grpSpPr>
      <p:sp>
        <p:nvSpPr>
          <p:cNvPr id="2" name="Slide Number Placeholder 2"/>
          <p:cNvSpPr txBox="1">
            <a:spLocks/>
          </p:cNvSpPr>
          <p:nvPr userDrawn="1"/>
        </p:nvSpPr>
        <p:spPr>
          <a:xfrm>
            <a:off x="8329613" y="6253163"/>
            <a:ext cx="398462" cy="322262"/>
          </a:xfrm>
          <a:prstGeom prst="rect">
            <a:avLst/>
          </a:prstGeom>
        </p:spPr>
        <p:txBody>
          <a:bodyPr lIns="82048" tIns="41025" rIns="82048" bIns="41025"/>
          <a:lstStyle>
            <a:lvl1pPr defTabSz="912813" eaLnBrk="0" hangingPunct="0">
              <a:defRPr>
                <a:solidFill>
                  <a:schemeClr val="tx1"/>
                </a:solidFill>
                <a:latin typeface="Calibri" panose="020F0502020204030204" pitchFamily="34" charset="0"/>
                <a:cs typeface="Arial" panose="020B0604020202020204" pitchFamily="34" charset="0"/>
              </a:defRPr>
            </a:lvl1pPr>
            <a:lvl2pPr marL="742950" indent="-285750" defTabSz="912813" eaLnBrk="0" hangingPunct="0">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B5E9FE69-5AFF-44E6-92F5-D0E6621A686D}" type="slidenum">
              <a:rPr lang="en-US" altLang="en-US" sz="1100" b="1" smtClean="0">
                <a:solidFill>
                  <a:srgbClr val="4785D1"/>
                </a:solidFill>
                <a:latin typeface="Arial" panose="020B0604020202020204" pitchFamily="34" charset="0"/>
              </a:rPr>
              <a:pPr eaLnBrk="1" hangingPunct="1">
                <a:defRPr/>
              </a:pPr>
              <a:t>‹#›</a:t>
            </a:fld>
            <a:endParaRPr lang="en-US" altLang="en-US" sz="1100" b="1" smtClean="0">
              <a:solidFill>
                <a:srgbClr val="4785D1"/>
              </a:solidFill>
              <a:latin typeface="Arial" panose="020B0604020202020204" pitchFamily="34" charset="0"/>
            </a:endParaRPr>
          </a:p>
        </p:txBody>
      </p:sp>
    </p:spTree>
    <p:extLst>
      <p:ext uri="{BB962C8B-B14F-4D97-AF65-F5344CB8AC3E}">
        <p14:creationId xmlns:p14="http://schemas.microsoft.com/office/powerpoint/2010/main" val="1499624981"/>
      </p:ext>
    </p:extLst>
  </p:cSld>
  <p:clrMapOvr>
    <a:masterClrMapping/>
  </p:clrMapOvr>
  <p:transition spd="slow">
    <p:wipe dir="d"/>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8329613" y="6253163"/>
            <a:ext cx="398462" cy="322262"/>
          </a:xfrm>
          <a:prstGeom prst="rect">
            <a:avLst/>
          </a:prstGeom>
        </p:spPr>
        <p:txBody>
          <a:bodyPr lIns="82048" tIns="41025" rIns="82048" bIns="41025"/>
          <a:lstStyle>
            <a:lvl1pPr defTabSz="912813" eaLnBrk="0" hangingPunct="0">
              <a:defRPr>
                <a:solidFill>
                  <a:schemeClr val="tx1"/>
                </a:solidFill>
                <a:latin typeface="Calibri" panose="020F0502020204030204" pitchFamily="34" charset="0"/>
                <a:cs typeface="Arial" panose="020B0604020202020204" pitchFamily="34" charset="0"/>
              </a:defRPr>
            </a:lvl1pPr>
            <a:lvl2pPr marL="742950" indent="-285750" defTabSz="912813" eaLnBrk="0" hangingPunct="0">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2C5AD7C1-8316-420E-A34C-47173D4F72AF}" type="slidenum">
              <a:rPr lang="en-US" altLang="en-US" sz="1100" b="1" smtClean="0">
                <a:solidFill>
                  <a:srgbClr val="4785D1"/>
                </a:solidFill>
                <a:latin typeface="Arial" panose="020B0604020202020204" pitchFamily="34" charset="0"/>
              </a:rPr>
              <a:pPr eaLnBrk="1" hangingPunct="1">
                <a:defRPr/>
              </a:pPr>
              <a:t>‹#›</a:t>
            </a:fld>
            <a:endParaRPr lang="en-US" altLang="en-US" sz="1100" b="1" smtClean="0">
              <a:solidFill>
                <a:srgbClr val="4785D1"/>
              </a:solidFill>
              <a:latin typeface="Arial" panose="020B0604020202020204" pitchFamily="34" charset="0"/>
            </a:endParaRPr>
          </a:p>
        </p:txBody>
      </p:sp>
    </p:spTree>
    <p:extLst>
      <p:ext uri="{BB962C8B-B14F-4D97-AF65-F5344CB8AC3E}">
        <p14:creationId xmlns:p14="http://schemas.microsoft.com/office/powerpoint/2010/main" val="213036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8329613" y="6253163"/>
            <a:ext cx="398462" cy="322262"/>
          </a:xfrm>
          <a:prstGeom prst="rect">
            <a:avLst/>
          </a:prstGeom>
        </p:spPr>
        <p:txBody>
          <a:bodyPr lIns="82048" tIns="41025" rIns="82048" bIns="41025"/>
          <a:lstStyle>
            <a:lvl1pPr defTabSz="912813" eaLnBrk="0" hangingPunct="0">
              <a:defRPr>
                <a:solidFill>
                  <a:schemeClr val="tx1"/>
                </a:solidFill>
                <a:latin typeface="Calibri" panose="020F0502020204030204" pitchFamily="34" charset="0"/>
                <a:cs typeface="Arial" panose="020B0604020202020204" pitchFamily="34" charset="0"/>
              </a:defRPr>
            </a:lvl1pPr>
            <a:lvl2pPr marL="742950" indent="-285750" defTabSz="912813" eaLnBrk="0" hangingPunct="0">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1FFCE978-B320-4C3F-B201-384B279A6200}" type="slidenum">
              <a:rPr lang="en-US" altLang="en-US" sz="1100" b="1" smtClean="0">
                <a:solidFill>
                  <a:srgbClr val="4785D1"/>
                </a:solidFill>
                <a:latin typeface="Arial" panose="020B0604020202020204" pitchFamily="34" charset="0"/>
              </a:rPr>
              <a:pPr eaLnBrk="1" hangingPunct="1">
                <a:defRPr/>
              </a:pPr>
              <a:t>‹#›</a:t>
            </a:fld>
            <a:endParaRPr lang="en-US" altLang="en-US" sz="1100" b="1" smtClean="0">
              <a:solidFill>
                <a:srgbClr val="4785D1"/>
              </a:solidFill>
              <a:latin typeface="Arial" panose="020B0604020202020204" pitchFamily="34" charset="0"/>
            </a:endParaRPr>
          </a:p>
        </p:txBody>
      </p:sp>
    </p:spTree>
    <p:extLst>
      <p:ext uri="{BB962C8B-B14F-4D97-AF65-F5344CB8AC3E}">
        <p14:creationId xmlns:p14="http://schemas.microsoft.com/office/powerpoint/2010/main" val="75528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8763" y="6248400"/>
            <a:ext cx="25606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userDrawn="1"/>
        </p:nvSpPr>
        <p:spPr>
          <a:xfrm>
            <a:off x="8329613" y="6253163"/>
            <a:ext cx="398462" cy="322262"/>
          </a:xfrm>
          <a:prstGeom prst="rect">
            <a:avLst/>
          </a:prstGeom>
        </p:spPr>
        <p:txBody>
          <a:bodyPr lIns="82048" tIns="41025" rIns="82048" bIns="41025"/>
          <a:lstStyle>
            <a:lvl1pPr defTabSz="912813" eaLnBrk="0" hangingPunct="0">
              <a:defRPr>
                <a:solidFill>
                  <a:schemeClr val="tx1"/>
                </a:solidFill>
                <a:latin typeface="Calibri" panose="020F0502020204030204" pitchFamily="34" charset="0"/>
                <a:cs typeface="Arial" panose="020B0604020202020204" pitchFamily="34" charset="0"/>
              </a:defRPr>
            </a:lvl1pPr>
            <a:lvl2pPr marL="742950" indent="-285750" defTabSz="912813" eaLnBrk="0" hangingPunct="0">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D34AFD07-BFEC-4BAE-95CB-5B482C478F41}" type="slidenum">
              <a:rPr lang="en-US" altLang="en-US" sz="1100" b="1" smtClean="0">
                <a:solidFill>
                  <a:srgbClr val="4785D1"/>
                </a:solidFill>
                <a:latin typeface="Arial" panose="020B0604020202020204" pitchFamily="34" charset="0"/>
              </a:rPr>
              <a:pPr eaLnBrk="1" hangingPunct="1">
                <a:defRPr/>
              </a:pPr>
              <a:t>‹#›</a:t>
            </a:fld>
            <a:endParaRPr lang="en-US" altLang="en-US" sz="1100" b="1" smtClean="0">
              <a:solidFill>
                <a:srgbClr val="4785D1"/>
              </a:solidFill>
              <a:latin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3579F3-9E37-4805-AB97-0A70CC48DA23}" type="datetimeFigureOut">
              <a:rPr lang="en-US"/>
              <a:pPr>
                <a:defRPr/>
              </a:pPr>
              <a:t>3/31/2015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7A91A0-67CA-4259-BF9A-8710A142E99A}" type="slidenum">
              <a:rPr lang="en-US" altLang="en-US"/>
              <a:pPr>
                <a:defRPr/>
              </a:pPr>
              <a:t>‹#›</a:t>
            </a:fld>
            <a:endParaRPr lang="en-US" altLang="en-US"/>
          </a:p>
        </p:txBody>
      </p:sp>
    </p:spTree>
    <p:extLst>
      <p:ext uri="{BB962C8B-B14F-4D97-AF65-F5344CB8AC3E}">
        <p14:creationId xmlns:p14="http://schemas.microsoft.com/office/powerpoint/2010/main" val="295146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E6EBA-7166-42E6-8CCF-7818988B8E74}" type="datetimeFigureOut">
              <a:rPr lang="en-US"/>
              <a:pPr>
                <a:defRPr/>
              </a:pPr>
              <a:t>3/31/2015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C8F5D-4F0C-47F6-ADEA-5F0DE360DD1D}" type="slidenum">
              <a:rPr lang="en-US" altLang="en-US"/>
              <a:pPr>
                <a:defRPr/>
              </a:pPr>
              <a:t>‹#›</a:t>
            </a:fld>
            <a:endParaRPr lang="en-US" altLang="en-US"/>
          </a:p>
        </p:txBody>
      </p:sp>
    </p:spTree>
    <p:extLst>
      <p:ext uri="{BB962C8B-B14F-4D97-AF65-F5344CB8AC3E}">
        <p14:creationId xmlns:p14="http://schemas.microsoft.com/office/powerpoint/2010/main" val="278984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A70183-2D7F-44A7-9465-10CEFB6A9BF3}" type="datetimeFigureOut">
              <a:rPr lang="en-US"/>
              <a:pPr>
                <a:defRPr/>
              </a:pPr>
              <a:t>3/31/2015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9B5938-ED2D-4BC4-901B-892ACFFF8FAF}" type="slidenum">
              <a:rPr lang="en-US" altLang="en-US"/>
              <a:pPr>
                <a:defRPr/>
              </a:pPr>
              <a:t>‹#›</a:t>
            </a:fld>
            <a:endParaRPr lang="en-US" altLang="en-US"/>
          </a:p>
        </p:txBody>
      </p:sp>
    </p:spTree>
    <p:extLst>
      <p:ext uri="{BB962C8B-B14F-4D97-AF65-F5344CB8AC3E}">
        <p14:creationId xmlns:p14="http://schemas.microsoft.com/office/powerpoint/2010/main" val="204892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F10D96-AD84-48D1-9EBC-0376AA5CB72D}" type="datetimeFigureOut">
              <a:rPr lang="en-US"/>
              <a:pPr>
                <a:defRPr/>
              </a:pPr>
              <a:t>3/31/2015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DD6D22-1031-487C-904D-BF5E57D3198B}" type="slidenum">
              <a:rPr lang="en-US" altLang="en-US"/>
              <a:pPr>
                <a:defRPr/>
              </a:pPr>
              <a:t>‹#›</a:t>
            </a:fld>
            <a:endParaRPr lang="en-US" altLang="en-US"/>
          </a:p>
        </p:txBody>
      </p:sp>
    </p:spTree>
    <p:extLst>
      <p:ext uri="{BB962C8B-B14F-4D97-AF65-F5344CB8AC3E}">
        <p14:creationId xmlns:p14="http://schemas.microsoft.com/office/powerpoint/2010/main" val="74183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972304-22E0-469F-A243-6A49D69752BA}" type="datetimeFigureOut">
              <a:rPr lang="en-US"/>
              <a:pPr>
                <a:defRPr/>
              </a:pPr>
              <a:t>3/31/2015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C3E639-719D-4742-BA00-8864ED9BE78C}" type="slidenum">
              <a:rPr lang="en-US" altLang="en-US"/>
              <a:pPr>
                <a:defRPr/>
              </a:pPr>
              <a:t>‹#›</a:t>
            </a:fld>
            <a:endParaRPr lang="en-US" altLang="en-US"/>
          </a:p>
        </p:txBody>
      </p:sp>
    </p:spTree>
    <p:extLst>
      <p:ext uri="{BB962C8B-B14F-4D97-AF65-F5344CB8AC3E}">
        <p14:creationId xmlns:p14="http://schemas.microsoft.com/office/powerpoint/2010/main" val="262482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375A23-A3AB-4DA8-BA9C-468E16F92F3A}" type="datetimeFigureOut">
              <a:rPr lang="en-US"/>
              <a:pPr>
                <a:defRPr/>
              </a:pPr>
              <a:t>3/31/2015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7318A4-FF2A-4E6A-B28A-684FE11E3E61}" type="slidenum">
              <a:rPr lang="en-US" altLang="en-US"/>
              <a:pPr>
                <a:defRPr/>
              </a:pPr>
              <a:t>‹#›</a:t>
            </a:fld>
            <a:endParaRPr lang="en-US" altLang="en-US"/>
          </a:p>
        </p:txBody>
      </p:sp>
    </p:spTree>
    <p:extLst>
      <p:ext uri="{BB962C8B-B14F-4D97-AF65-F5344CB8AC3E}">
        <p14:creationId xmlns:p14="http://schemas.microsoft.com/office/powerpoint/2010/main" val="166608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FEFB1C-5B32-43FE-8512-0AB2036A9AE7}" type="datetimeFigureOut">
              <a:rPr lang="en-US"/>
              <a:pPr>
                <a:defRPr/>
              </a:pPr>
              <a:t>3/31/2015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F7418A-32A8-407E-9800-ABECB4F7E3BE}" type="slidenum">
              <a:rPr lang="en-US" altLang="en-US"/>
              <a:pPr>
                <a:defRPr/>
              </a:pPr>
              <a:t>‹#›</a:t>
            </a:fld>
            <a:endParaRPr lang="en-US" altLang="en-US"/>
          </a:p>
        </p:txBody>
      </p:sp>
    </p:spTree>
    <p:extLst>
      <p:ext uri="{BB962C8B-B14F-4D97-AF65-F5344CB8AC3E}">
        <p14:creationId xmlns:p14="http://schemas.microsoft.com/office/powerpoint/2010/main" val="267308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C68C9E-9926-42B7-942A-245D0C6B968A}" type="datetimeFigureOut">
              <a:rPr lang="en-US"/>
              <a:pPr>
                <a:defRPr/>
              </a:pPr>
              <a:t>3/31/2015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E7C59-4336-4614-A58F-1DA24CBB35BB}" type="slidenum">
              <a:rPr lang="en-US" altLang="en-US"/>
              <a:pPr>
                <a:defRPr/>
              </a:pPr>
              <a:t>‹#›</a:t>
            </a:fld>
            <a:endParaRPr lang="en-US" altLang="en-US"/>
          </a:p>
        </p:txBody>
      </p:sp>
    </p:spTree>
    <p:extLst>
      <p:ext uri="{BB962C8B-B14F-4D97-AF65-F5344CB8AC3E}">
        <p14:creationId xmlns:p14="http://schemas.microsoft.com/office/powerpoint/2010/main" val="192700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0B938D5-A552-4C22-A204-FD929755D229}" type="datetimeFigureOut">
              <a:rPr lang="en-US"/>
              <a:pPr>
                <a:defRPr/>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DDD6245-0DD6-457F-A5D5-A2736325DC34}" type="slidenum">
              <a:rPr lang="en-US" altLang="en-US"/>
              <a:pPr>
                <a:defRPr/>
              </a:pPr>
              <a:t>‹#›</a:t>
            </a:fld>
            <a:endParaRPr lang="en-US" altLang="en-US"/>
          </a:p>
        </p:txBody>
      </p:sp>
      <p:cxnSp>
        <p:nvCxnSpPr>
          <p:cNvPr id="7" name="Straight Connector 6"/>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8763" y="6248400"/>
            <a:ext cx="25606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8329613" y="6253163"/>
            <a:ext cx="398462" cy="322262"/>
          </a:xfrm>
          <a:prstGeom prst="rect">
            <a:avLst/>
          </a:prstGeom>
        </p:spPr>
        <p:txBody>
          <a:bodyPr lIns="82048" tIns="41025" rIns="82048" bIns="41025"/>
          <a:lstStyle>
            <a:lvl1pPr defTabSz="912813" eaLnBrk="0" hangingPunct="0">
              <a:defRPr>
                <a:solidFill>
                  <a:schemeClr val="tx1"/>
                </a:solidFill>
                <a:latin typeface="Calibri" panose="020F0502020204030204" pitchFamily="34" charset="0"/>
                <a:cs typeface="Arial" panose="020B0604020202020204" pitchFamily="34" charset="0"/>
              </a:defRPr>
            </a:lvl1pPr>
            <a:lvl2pPr marL="742950" indent="-285750" defTabSz="912813" eaLnBrk="0" hangingPunct="0">
              <a:defRPr>
                <a:solidFill>
                  <a:schemeClr val="tx1"/>
                </a:solidFill>
                <a:latin typeface="Calibri" panose="020F0502020204030204" pitchFamily="34" charset="0"/>
                <a:cs typeface="Arial" panose="020B0604020202020204" pitchFamily="34" charset="0"/>
              </a:defRPr>
            </a:lvl2pPr>
            <a:lvl3pPr marL="1143000" indent="-228600" defTabSz="912813" eaLnBrk="0" hangingPunct="0">
              <a:defRPr>
                <a:solidFill>
                  <a:schemeClr val="tx1"/>
                </a:solidFill>
                <a:latin typeface="Calibri" panose="020F0502020204030204" pitchFamily="34" charset="0"/>
                <a:cs typeface="Arial" panose="020B0604020202020204" pitchFamily="34" charset="0"/>
              </a:defRPr>
            </a:lvl3pPr>
            <a:lvl4pPr marL="1600200" indent="-228600" defTabSz="912813" eaLnBrk="0" hangingPunct="0">
              <a:defRPr>
                <a:solidFill>
                  <a:schemeClr val="tx1"/>
                </a:solidFill>
                <a:latin typeface="Calibri" panose="020F0502020204030204" pitchFamily="34" charset="0"/>
                <a:cs typeface="Arial" panose="020B0604020202020204" pitchFamily="34" charset="0"/>
              </a:defRPr>
            </a:lvl4pPr>
            <a:lvl5pPr marL="2057400" indent="-228600" defTabSz="912813"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CB5B307F-2A99-43BA-B22A-95D15F467BF2}" type="slidenum">
              <a:rPr lang="en-US" altLang="en-US" sz="1100" b="1" smtClean="0">
                <a:solidFill>
                  <a:srgbClr val="4785D1"/>
                </a:solidFill>
                <a:latin typeface="Arial" panose="020B0604020202020204" pitchFamily="34" charset="0"/>
              </a:rPr>
              <a:pPr eaLnBrk="1" hangingPunct="1">
                <a:defRPr/>
              </a:pPr>
              <a:t>‹#›</a:t>
            </a:fld>
            <a:endParaRPr lang="en-US" altLang="en-US" sz="1100" b="1" smtClean="0">
              <a:solidFill>
                <a:srgbClr val="4785D1"/>
              </a:solidFill>
              <a:latin typeface="Arial" panose="020B0604020202020204" pitchFamily="34" charset="0"/>
            </a:endParaRPr>
          </a:p>
        </p:txBody>
      </p:sp>
      <p:sp>
        <p:nvSpPr>
          <p:cNvPr id="11" name="TextBox 10"/>
          <p:cNvSpPr txBox="1">
            <a:spLocks noChangeArrowheads="1"/>
          </p:cNvSpPr>
          <p:nvPr userDrawn="1"/>
        </p:nvSpPr>
        <p:spPr bwMode="auto">
          <a:xfrm>
            <a:off x="3124200" y="6243638"/>
            <a:ext cx="5222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100" b="1" dirty="0" smtClean="0">
                <a:solidFill>
                  <a:srgbClr val="7F7F7F"/>
                </a:solidFill>
                <a:cs typeface="Arial" charset="0"/>
              </a:rPr>
              <a:t>ISWA Webinar March</a:t>
            </a:r>
            <a:r>
              <a:rPr lang="en-US" sz="1100" b="1" baseline="0" dirty="0" smtClean="0">
                <a:solidFill>
                  <a:srgbClr val="7F7F7F"/>
                </a:solidFill>
                <a:cs typeface="Arial" charset="0"/>
              </a:rPr>
              <a:t> 31</a:t>
            </a:r>
            <a:r>
              <a:rPr lang="en-US" sz="1100" b="1" dirty="0" smtClean="0">
                <a:solidFill>
                  <a:srgbClr val="7F7F7F"/>
                </a:solidFill>
                <a:cs typeface="Arial" charset="0"/>
              </a:rPr>
              <a:t>, 2015</a:t>
            </a:r>
          </a:p>
        </p:txBody>
      </p:sp>
    </p:spTree>
  </p:cSld>
  <p:clrMap bg1="lt1" tx1="dk1" bg2="lt2" tx2="dk2" accent1="accent1" accent2="accent2" accent3="accent3" accent4="accent4" accent5="accent5" accent6="accent6" hlink="hlink" folHlink="folHlink"/>
  <p:sldLayoutIdLst>
    <p:sldLayoutId id="2147484191" r:id="rId1"/>
    <p:sldLayoutId id="214748420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2" r:id="rId12"/>
    <p:sldLayoutId id="2147484203" r:id="rId13"/>
    <p:sldLayoutId id="214748420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pilotauctionfacility.org/"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60463"/>
            <a:ext cx="72532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p:cNvSpPr txBox="1">
            <a:spLocks/>
          </p:cNvSpPr>
          <p:nvPr/>
        </p:nvSpPr>
        <p:spPr>
          <a:xfrm>
            <a:off x="381000" y="4876800"/>
            <a:ext cx="8229600" cy="762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000" dirty="0" smtClean="0">
                <a:solidFill>
                  <a:schemeClr val="tx2"/>
                </a:solidFill>
                <a:effectLst>
                  <a:outerShdw blurRad="38100" dist="38100" dir="2700000" algn="tl">
                    <a:srgbClr val="000000">
                      <a:alpha val="43137"/>
                    </a:srgbClr>
                  </a:outerShdw>
                </a:effectLst>
                <a:cs typeface="Calibri" pitchFamily="34" charset="0"/>
              </a:rPr>
              <a:t>International Solid Waste Association (ISWA) Webinar</a:t>
            </a:r>
          </a:p>
          <a:p>
            <a:pPr algn="l" defTabSz="914186" eaLnBrk="1" fontAlgn="auto" hangingPunct="1">
              <a:spcAft>
                <a:spcPts val="0"/>
              </a:spcAft>
              <a:defRPr/>
            </a:pPr>
            <a:r>
              <a:rPr lang="en-US" sz="2000" dirty="0" smtClean="0">
                <a:solidFill>
                  <a:schemeClr val="tx2"/>
                </a:solidFill>
                <a:effectLst>
                  <a:outerShdw blurRad="38100" dist="38100" dir="2700000" algn="tl">
                    <a:srgbClr val="000000">
                      <a:alpha val="43137"/>
                    </a:srgbClr>
                  </a:outerShdw>
                </a:effectLst>
                <a:cs typeface="Calibri" pitchFamily="34" charset="0"/>
              </a:rPr>
              <a:t>March 31, 2015</a:t>
            </a:r>
          </a:p>
          <a:p>
            <a:pPr algn="l" defTabSz="914186" eaLnBrk="1" fontAlgn="auto" hangingPunct="1">
              <a:spcAft>
                <a:spcPts val="0"/>
              </a:spcAft>
              <a:defRPr/>
            </a:pPr>
            <a:endParaRPr lang="en-US" sz="2500" dirty="0">
              <a:solidFill>
                <a:schemeClr val="tx2"/>
              </a:solidFill>
              <a:effectLst>
                <a:outerShdw blurRad="38100" dist="38100" dir="2700000" algn="tl">
                  <a:srgbClr val="000000">
                    <a:alpha val="43137"/>
                  </a:srgbClr>
                </a:outerShdw>
              </a:effectLst>
              <a:cs typeface="Calibri" pitchFamily="34" charset="0"/>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the auction will work (2 of 3): descending clock auction</a:t>
            </a:r>
            <a:endParaRPr lang="en-US" dirty="0">
              <a:effectLst>
                <a:outerShdw blurRad="38100" dist="38100" dir="2700000" algn="tl">
                  <a:srgbClr val="000000">
                    <a:alpha val="43137"/>
                  </a:srgbClr>
                </a:outerShdw>
              </a:effectLst>
              <a:cs typeface="Calibri" pitchFamily="34" charset="0"/>
            </a:endParaRPr>
          </a:p>
        </p:txBody>
      </p:sp>
      <p:sp>
        <p:nvSpPr>
          <p:cNvPr id="47" name="Rectangle 46"/>
          <p:cNvSpPr/>
          <p:nvPr/>
        </p:nvSpPr>
        <p:spPr>
          <a:xfrm>
            <a:off x="4840288" y="3505200"/>
            <a:ext cx="4003675" cy="3200400"/>
          </a:xfrm>
          <a:prstGeom prst="rect">
            <a:avLst/>
          </a:prstGeom>
        </p:spPr>
        <p:txBody>
          <a:bodyPr/>
          <a:lstStyle/>
          <a:p>
            <a:pPr marL="457200" indent="-457200" eaLnBrk="1" fontAlgn="auto" hangingPunct="1">
              <a:spcBef>
                <a:spcPts val="0"/>
              </a:spcBef>
              <a:spcAft>
                <a:spcPts val="0"/>
              </a:spcAft>
              <a:buFont typeface="Wingdings" pitchFamily="2" charset="2"/>
              <a:buChar char="§"/>
              <a:defRPr/>
            </a:pPr>
            <a:endParaRPr lang="en-US" sz="1100" dirty="0">
              <a:solidFill>
                <a:schemeClr val="tx2"/>
              </a:solidFill>
              <a:latin typeface="+mn-lt"/>
              <a:cs typeface="+mn-cs"/>
            </a:endParaRPr>
          </a:p>
          <a:p>
            <a:pPr eaLnBrk="1" fontAlgn="auto" hangingPunct="1">
              <a:spcBef>
                <a:spcPts val="0"/>
              </a:spcBef>
              <a:spcAft>
                <a:spcPts val="0"/>
              </a:spcAft>
              <a:defRPr/>
            </a:pPr>
            <a:endParaRPr lang="en-US" sz="1100" dirty="0">
              <a:solidFill>
                <a:schemeClr val="tx2"/>
              </a:solidFill>
              <a:latin typeface="+mn-lt"/>
              <a:cs typeface="+mn-cs"/>
            </a:endParaRPr>
          </a:p>
        </p:txBody>
      </p:sp>
      <p:sp>
        <p:nvSpPr>
          <p:cNvPr id="48" name="Rectangle 47"/>
          <p:cNvSpPr/>
          <p:nvPr/>
        </p:nvSpPr>
        <p:spPr>
          <a:xfrm>
            <a:off x="4800600" y="3760787"/>
            <a:ext cx="4159250" cy="658813"/>
          </a:xfrm>
          <a:prstGeom prst="rect">
            <a:avLst/>
          </a:prstGeom>
        </p:spPr>
        <p:txBody>
          <a:bodyPr lIns="0" tIns="0" rIns="0" bIns="0"/>
          <a:lstStyle/>
          <a:p>
            <a:pPr marL="231775" indent="-231775" eaLnBrk="1" fontAlgn="auto" hangingPunct="1">
              <a:spcBef>
                <a:spcPts val="0"/>
              </a:spcBef>
              <a:spcAft>
                <a:spcPts val="0"/>
              </a:spcAft>
              <a:buFont typeface="Arial" panose="020B0604020202020204" pitchFamily="34" charset="0"/>
              <a:buChar char="•"/>
              <a:defRPr/>
            </a:pPr>
            <a:endParaRPr lang="en-US" sz="1200" dirty="0">
              <a:cs typeface="Arial" charset="0"/>
            </a:endParaRPr>
          </a:p>
          <a:p>
            <a:pPr marL="457200" indent="-457200" eaLnBrk="1" fontAlgn="auto" hangingPunct="1">
              <a:spcBef>
                <a:spcPts val="0"/>
              </a:spcBef>
              <a:spcAft>
                <a:spcPts val="0"/>
              </a:spcAft>
              <a:buFont typeface="Wingdings" pitchFamily="2" charset="2"/>
              <a:buChar char="§"/>
              <a:defRPr/>
            </a:pPr>
            <a:endParaRPr lang="en-US" sz="1200" dirty="0">
              <a:latin typeface="+mn-lt"/>
              <a:cs typeface="+mn-cs"/>
            </a:endParaRPr>
          </a:p>
        </p:txBody>
      </p:sp>
      <p:sp>
        <p:nvSpPr>
          <p:cNvPr id="56" name="Rectangle 55"/>
          <p:cNvSpPr/>
          <p:nvPr/>
        </p:nvSpPr>
        <p:spPr>
          <a:xfrm>
            <a:off x="609600" y="1241425"/>
            <a:ext cx="8350250" cy="1120775"/>
          </a:xfrm>
          <a:prstGeom prst="rect">
            <a:avLst/>
          </a:prstGeom>
        </p:spPr>
        <p:txBody>
          <a:bodyPr lIns="0" tIns="0" rIns="0" bIns="0"/>
          <a:lstStyle/>
          <a:p>
            <a:pPr marL="342900" indent="-342900" eaLnBrk="1" fontAlgn="auto" hangingPunct="1">
              <a:spcBef>
                <a:spcPts val="0"/>
              </a:spcBef>
              <a:spcAft>
                <a:spcPts val="0"/>
              </a:spcAft>
              <a:buFont typeface="+mj-lt"/>
              <a:buAutoNum type="arabicPeriod"/>
              <a:defRPr/>
            </a:pPr>
            <a:r>
              <a:rPr lang="en-US" dirty="0">
                <a:cs typeface="Arial" charset="0"/>
              </a:rPr>
              <a:t>Bidders identify the quantity of put options they are willing to buy at the starting price; if the aggregate demand for put options is greater than the supply (the auction budget) than there is a new round with a lower price; if a participant is unwilling to buy at the new round’s announced price they drop out of the auction </a:t>
            </a:r>
            <a:r>
              <a:rPr lang="en-US" dirty="0" smtClean="0">
                <a:cs typeface="Arial" charset="0"/>
              </a:rPr>
              <a:t>completely</a:t>
            </a:r>
          </a:p>
          <a:p>
            <a:pPr marL="342900" indent="-342900" eaLnBrk="1" fontAlgn="auto" hangingPunct="1">
              <a:spcBef>
                <a:spcPts val="0"/>
              </a:spcBef>
              <a:spcAft>
                <a:spcPts val="0"/>
              </a:spcAft>
              <a:buFont typeface="+mj-lt"/>
              <a:buAutoNum type="arabicPeriod"/>
              <a:defRPr/>
            </a:pPr>
            <a:endParaRPr lang="en-US" altLang="en-US" dirty="0" smtClean="0"/>
          </a:p>
          <a:p>
            <a:pPr marL="342900" indent="-342900" eaLnBrk="1" fontAlgn="auto" hangingPunct="1">
              <a:spcBef>
                <a:spcPts val="0"/>
              </a:spcBef>
              <a:spcAft>
                <a:spcPts val="0"/>
              </a:spcAft>
              <a:buFont typeface="+mj-lt"/>
              <a:buAutoNum type="arabicPeriod"/>
              <a:defRPr/>
            </a:pPr>
            <a:r>
              <a:rPr lang="en-US" altLang="en-US" dirty="0" smtClean="0"/>
              <a:t>A </a:t>
            </a:r>
            <a:r>
              <a:rPr lang="en-US" altLang="en-US" dirty="0"/>
              <a:t>second round starts and the PAF sets a lower price and bidders identify the quantity of put options they are willing to buy at that price; if aggregate demand is greater than supply than a new round is declared with a lower </a:t>
            </a:r>
            <a:r>
              <a:rPr lang="en-US" altLang="en-US" dirty="0" smtClean="0"/>
              <a:t>price</a:t>
            </a:r>
          </a:p>
          <a:p>
            <a:pPr marL="342900" indent="-342900" eaLnBrk="1" fontAlgn="auto" hangingPunct="1">
              <a:spcBef>
                <a:spcPts val="0"/>
              </a:spcBef>
              <a:spcAft>
                <a:spcPts val="0"/>
              </a:spcAft>
              <a:buFont typeface="+mj-lt"/>
              <a:buAutoNum type="arabicPeriod"/>
              <a:defRPr/>
            </a:pPr>
            <a:endParaRPr lang="en-US" dirty="0" smtClean="0">
              <a:cs typeface="Arial" charset="0"/>
            </a:endParaRPr>
          </a:p>
          <a:p>
            <a:pPr marL="342900" indent="-342900" eaLnBrk="1" fontAlgn="auto" hangingPunct="1">
              <a:spcBef>
                <a:spcPts val="0"/>
              </a:spcBef>
              <a:spcAft>
                <a:spcPts val="0"/>
              </a:spcAft>
              <a:buFont typeface="+mj-lt"/>
              <a:buAutoNum type="arabicPeriod"/>
              <a:defRPr/>
            </a:pPr>
            <a:r>
              <a:rPr lang="en-US" dirty="0" smtClean="0">
                <a:cs typeface="Arial" charset="0"/>
              </a:rPr>
              <a:t>Auction </a:t>
            </a:r>
            <a:r>
              <a:rPr lang="en-US" dirty="0">
                <a:cs typeface="Arial" charset="0"/>
              </a:rPr>
              <a:t>rounds continue with additional bidders dropping out until a round where aggregate demand is less than or equal to supply – this becomes the clearing price and all bidders left standing;  this is the uniform put option strike price</a:t>
            </a:r>
          </a:p>
          <a:p>
            <a:pPr marL="342900" indent="-342900" eaLnBrk="1" fontAlgn="auto" hangingPunct="1">
              <a:spcBef>
                <a:spcPts val="0"/>
              </a:spcBef>
              <a:spcAft>
                <a:spcPts val="0"/>
              </a:spcAft>
              <a:buFont typeface="+mj-lt"/>
              <a:buAutoNum type="arabicPeriod"/>
              <a:defRPr/>
            </a:pPr>
            <a:endParaRPr lang="en-US" altLang="en-US" dirty="0"/>
          </a:p>
          <a:p>
            <a:pPr marL="342900" indent="-342900" eaLnBrk="1" fontAlgn="auto" hangingPunct="1">
              <a:spcBef>
                <a:spcPts val="0"/>
              </a:spcBef>
              <a:spcAft>
                <a:spcPts val="0"/>
              </a:spcAft>
              <a:buFont typeface="+mj-lt"/>
              <a:buAutoNum type="arabicPeriod"/>
              <a:defRPr/>
            </a:pPr>
            <a:endParaRPr lang="en-US" dirty="0">
              <a:latin typeface="+mn-lt"/>
              <a:cs typeface="+mn-cs"/>
            </a:endParaRPr>
          </a:p>
        </p:txBody>
      </p:sp>
      <p:sp>
        <p:nvSpPr>
          <p:cNvPr id="57" name="Rectangle 56"/>
          <p:cNvSpPr>
            <a:spLocks noChangeArrowheads="1"/>
          </p:cNvSpPr>
          <p:nvPr/>
        </p:nvSpPr>
        <p:spPr bwMode="auto">
          <a:xfrm>
            <a:off x="4800600" y="2616200"/>
            <a:ext cx="41592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Tree>
    <p:extLst>
      <p:ext uri="{BB962C8B-B14F-4D97-AF65-F5344CB8AC3E}">
        <p14:creationId xmlns:p14="http://schemas.microsoft.com/office/powerpoint/2010/main" val="2428646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3505200" y="1377156"/>
            <a:ext cx="0" cy="374904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Title 2"/>
          <p:cNvSpPr txBox="1">
            <a:spLocks/>
          </p:cNvSpPr>
          <p:nvPr/>
        </p:nvSpPr>
        <p:spPr>
          <a:xfrm>
            <a:off x="457200" y="274638"/>
            <a:ext cx="8229600"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the auction will work (3 of 3): descending clock auction</a:t>
            </a:r>
            <a:endParaRPr lang="en-US" dirty="0">
              <a:effectLst>
                <a:outerShdw blurRad="38100" dist="38100" dir="2700000" algn="tl">
                  <a:srgbClr val="000000">
                    <a:alpha val="43137"/>
                  </a:srgbClr>
                </a:outerShdw>
              </a:effectLst>
              <a:cs typeface="Calibri" pitchFamily="34" charset="0"/>
            </a:endParaRPr>
          </a:p>
        </p:txBody>
      </p:sp>
      <p:cxnSp>
        <p:nvCxnSpPr>
          <p:cNvPr id="20" name="Straight Arrow Connector 19"/>
          <p:cNvCxnSpPr/>
          <p:nvPr/>
        </p:nvCxnSpPr>
        <p:spPr>
          <a:xfrm flipV="1">
            <a:off x="1458923" y="1028685"/>
            <a:ext cx="0" cy="4115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462087" y="5133975"/>
            <a:ext cx="49387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26"/>
          <p:cNvSpPr txBox="1">
            <a:spLocks noChangeArrowheads="1"/>
          </p:cNvSpPr>
          <p:nvPr/>
        </p:nvSpPr>
        <p:spPr bwMode="auto">
          <a:xfrm>
            <a:off x="784229" y="959123"/>
            <a:ext cx="1028700"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Price</a:t>
            </a:r>
          </a:p>
          <a:p>
            <a:pPr eaLnBrk="1" hangingPunct="1">
              <a:spcBef>
                <a:spcPct val="0"/>
              </a:spcBef>
              <a:buFontTx/>
              <a:buNone/>
            </a:pPr>
            <a:r>
              <a:rPr lang="en-US" altLang="en-US" sz="1000" dirty="0"/>
              <a:t>(per ton</a:t>
            </a:r>
            <a:r>
              <a:rPr lang="en-US" altLang="en-US" sz="1000" b="1" dirty="0"/>
              <a:t>)</a:t>
            </a:r>
          </a:p>
        </p:txBody>
      </p:sp>
      <p:sp>
        <p:nvSpPr>
          <p:cNvPr id="10248" name="TextBox 64"/>
          <p:cNvSpPr txBox="1">
            <a:spLocks noChangeArrowheads="1"/>
          </p:cNvSpPr>
          <p:nvPr/>
        </p:nvSpPr>
        <p:spPr bwMode="auto">
          <a:xfrm>
            <a:off x="4887912" y="5164905"/>
            <a:ext cx="1781175"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Quantity</a:t>
            </a:r>
            <a:endParaRPr lang="en-US" altLang="en-US" sz="1000" b="1" dirty="0"/>
          </a:p>
          <a:p>
            <a:pPr algn="ctr" eaLnBrk="1" hangingPunct="1">
              <a:spcBef>
                <a:spcPct val="0"/>
              </a:spcBef>
              <a:buFontTx/>
              <a:buNone/>
            </a:pPr>
            <a:r>
              <a:rPr lang="en-US" altLang="en-US" sz="1000" dirty="0"/>
              <a:t>($ millions)</a:t>
            </a:r>
          </a:p>
        </p:txBody>
      </p:sp>
      <p:cxnSp>
        <p:nvCxnSpPr>
          <p:cNvPr id="30" name="Straight Connector 29"/>
          <p:cNvCxnSpPr/>
          <p:nvPr/>
        </p:nvCxnSpPr>
        <p:spPr>
          <a:xfrm flipV="1">
            <a:off x="3504385" y="3411908"/>
            <a:ext cx="0" cy="16916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50" name="TextBox 66"/>
          <p:cNvSpPr txBox="1">
            <a:spLocks noChangeArrowheads="1"/>
          </p:cNvSpPr>
          <p:nvPr/>
        </p:nvSpPr>
        <p:spPr bwMode="auto">
          <a:xfrm>
            <a:off x="2513020" y="1056666"/>
            <a:ext cx="1781175" cy="7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Fixed Supply</a:t>
            </a:r>
          </a:p>
          <a:p>
            <a:pPr eaLnBrk="1" hangingPunct="1">
              <a:spcBef>
                <a:spcPct val="0"/>
              </a:spcBef>
              <a:buFontTx/>
              <a:buNone/>
            </a:pPr>
            <a:r>
              <a:rPr lang="en-US" altLang="en-US" sz="1000" dirty="0"/>
              <a:t>(auction budget)</a:t>
            </a:r>
          </a:p>
        </p:txBody>
      </p:sp>
      <p:cxnSp>
        <p:nvCxnSpPr>
          <p:cNvPr id="33" name="Straight Connector 32"/>
          <p:cNvCxnSpPr/>
          <p:nvPr/>
        </p:nvCxnSpPr>
        <p:spPr>
          <a:xfrm flipV="1">
            <a:off x="1433716" y="1672413"/>
            <a:ext cx="4171934" cy="347147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0252" name="TextBox 69"/>
          <p:cNvSpPr txBox="1">
            <a:spLocks noChangeArrowheads="1"/>
          </p:cNvSpPr>
          <p:nvPr/>
        </p:nvSpPr>
        <p:spPr bwMode="auto">
          <a:xfrm>
            <a:off x="4724400" y="1295400"/>
            <a:ext cx="1781175" cy="7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t>Demand</a:t>
            </a:r>
          </a:p>
          <a:p>
            <a:pPr eaLnBrk="1" hangingPunct="1">
              <a:spcBef>
                <a:spcPct val="0"/>
              </a:spcBef>
              <a:buFontTx/>
              <a:buNone/>
            </a:pPr>
            <a:r>
              <a:rPr lang="en-US" altLang="en-US" sz="1000" dirty="0"/>
              <a:t>(for options)</a:t>
            </a:r>
            <a:endParaRPr lang="en-US" altLang="en-US" sz="1400" dirty="0"/>
          </a:p>
        </p:txBody>
      </p:sp>
      <p:sp>
        <p:nvSpPr>
          <p:cNvPr id="34" name="Down Arrow 33"/>
          <p:cNvSpPr/>
          <p:nvPr/>
        </p:nvSpPr>
        <p:spPr>
          <a:xfrm>
            <a:off x="278596" y="2709040"/>
            <a:ext cx="864404" cy="1562253"/>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54" name="TextBox 71"/>
          <p:cNvSpPr txBox="1">
            <a:spLocks noChangeArrowheads="1"/>
          </p:cNvSpPr>
          <p:nvPr/>
        </p:nvSpPr>
        <p:spPr bwMode="auto">
          <a:xfrm rot="-5400000">
            <a:off x="-232140" y="2571221"/>
            <a:ext cx="2090731" cy="4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00"/>
              </a:lnSpc>
              <a:spcBef>
                <a:spcPct val="0"/>
              </a:spcBef>
              <a:buFontTx/>
              <a:buNone/>
            </a:pPr>
            <a:r>
              <a:rPr lang="en-US" altLang="en-US" sz="1000" dirty="0"/>
              <a:t>Descending </a:t>
            </a:r>
          </a:p>
          <a:p>
            <a:pPr eaLnBrk="1" hangingPunct="1">
              <a:spcBef>
                <a:spcPct val="0"/>
              </a:spcBef>
              <a:buFontTx/>
              <a:buNone/>
            </a:pPr>
            <a:r>
              <a:rPr lang="en-US" altLang="en-US" sz="1000" dirty="0"/>
              <a:t>price clock</a:t>
            </a:r>
          </a:p>
        </p:txBody>
      </p:sp>
      <p:cxnSp>
        <p:nvCxnSpPr>
          <p:cNvPr id="76" name="Straight Connector 75"/>
          <p:cNvCxnSpPr/>
          <p:nvPr/>
        </p:nvCxnSpPr>
        <p:spPr>
          <a:xfrm flipV="1">
            <a:off x="1467061" y="3383190"/>
            <a:ext cx="2071478" cy="1738547"/>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257" name="TextBox 101"/>
          <p:cNvSpPr txBox="1">
            <a:spLocks noChangeArrowheads="1"/>
          </p:cNvSpPr>
          <p:nvPr/>
        </p:nvSpPr>
        <p:spPr bwMode="auto">
          <a:xfrm>
            <a:off x="1236658" y="1797361"/>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$7</a:t>
            </a:r>
          </a:p>
        </p:txBody>
      </p:sp>
      <p:sp>
        <p:nvSpPr>
          <p:cNvPr id="10258" name="TextBox 102"/>
          <p:cNvSpPr txBox="1">
            <a:spLocks noChangeArrowheads="1"/>
          </p:cNvSpPr>
          <p:nvPr/>
        </p:nvSpPr>
        <p:spPr bwMode="auto">
          <a:xfrm>
            <a:off x="1235070" y="2278849"/>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$6</a:t>
            </a:r>
          </a:p>
        </p:txBody>
      </p:sp>
      <p:sp>
        <p:nvSpPr>
          <p:cNvPr id="10259" name="TextBox 103"/>
          <p:cNvSpPr txBox="1">
            <a:spLocks noChangeArrowheads="1"/>
          </p:cNvSpPr>
          <p:nvPr/>
        </p:nvSpPr>
        <p:spPr bwMode="auto">
          <a:xfrm>
            <a:off x="1235070" y="2760337"/>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$5</a:t>
            </a:r>
          </a:p>
        </p:txBody>
      </p:sp>
      <p:sp>
        <p:nvSpPr>
          <p:cNvPr id="10260" name="TextBox 104"/>
          <p:cNvSpPr txBox="1">
            <a:spLocks noChangeArrowheads="1"/>
          </p:cNvSpPr>
          <p:nvPr/>
        </p:nvSpPr>
        <p:spPr bwMode="auto">
          <a:xfrm>
            <a:off x="1233483" y="3241825"/>
            <a:ext cx="514350" cy="3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$4</a:t>
            </a:r>
          </a:p>
        </p:txBody>
      </p:sp>
      <p:sp>
        <p:nvSpPr>
          <p:cNvPr id="10261" name="TextBox 105"/>
          <p:cNvSpPr txBox="1">
            <a:spLocks noChangeArrowheads="1"/>
          </p:cNvSpPr>
          <p:nvPr/>
        </p:nvSpPr>
        <p:spPr bwMode="auto">
          <a:xfrm>
            <a:off x="1235070" y="3723313"/>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$3</a:t>
            </a:r>
          </a:p>
        </p:txBody>
      </p:sp>
      <p:sp>
        <p:nvSpPr>
          <p:cNvPr id="10262" name="TextBox 106"/>
          <p:cNvSpPr txBox="1">
            <a:spLocks noChangeArrowheads="1"/>
          </p:cNvSpPr>
          <p:nvPr/>
        </p:nvSpPr>
        <p:spPr bwMode="auto">
          <a:xfrm>
            <a:off x="1233483" y="4202414"/>
            <a:ext cx="514350" cy="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a:t>
            </a:r>
          </a:p>
        </p:txBody>
      </p:sp>
      <p:sp>
        <p:nvSpPr>
          <p:cNvPr id="10263" name="TextBox 107"/>
          <p:cNvSpPr txBox="1">
            <a:spLocks noChangeArrowheads="1"/>
          </p:cNvSpPr>
          <p:nvPr/>
        </p:nvSpPr>
        <p:spPr bwMode="auto">
          <a:xfrm>
            <a:off x="1233483" y="4681519"/>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$1</a:t>
            </a:r>
          </a:p>
        </p:txBody>
      </p:sp>
      <p:sp>
        <p:nvSpPr>
          <p:cNvPr id="10264" name="TextBox 109"/>
          <p:cNvSpPr txBox="1">
            <a:spLocks noChangeArrowheads="1"/>
          </p:cNvSpPr>
          <p:nvPr/>
        </p:nvSpPr>
        <p:spPr bwMode="auto">
          <a:xfrm>
            <a:off x="3276600" y="5164905"/>
            <a:ext cx="514350" cy="3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00" b="1" dirty="0"/>
              <a:t>$25 million*</a:t>
            </a:r>
          </a:p>
        </p:txBody>
      </p:sp>
      <p:sp>
        <p:nvSpPr>
          <p:cNvPr id="10265" name="TextBox 11277"/>
          <p:cNvSpPr txBox="1">
            <a:spLocks noChangeArrowheads="1"/>
          </p:cNvSpPr>
          <p:nvPr/>
        </p:nvSpPr>
        <p:spPr bwMode="auto">
          <a:xfrm>
            <a:off x="5359704" y="2488690"/>
            <a:ext cx="340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a:solidFill>
                  <a:srgbClr val="FF0000"/>
                </a:solidFill>
                <a:latin typeface="Arial Black" panose="020B0A04020102020204" pitchFamily="34" charset="0"/>
              </a:rPr>
              <a:t>FOR EXAMPLE ONLY</a:t>
            </a:r>
          </a:p>
          <a:p>
            <a:pPr algn="ctr" eaLnBrk="1" hangingPunct="1">
              <a:spcBef>
                <a:spcPct val="0"/>
              </a:spcBef>
              <a:buFontTx/>
              <a:buNone/>
            </a:pPr>
            <a:r>
              <a:rPr lang="en-US" altLang="en-US" sz="1200" b="1" dirty="0">
                <a:solidFill>
                  <a:srgbClr val="FF0000"/>
                </a:solidFill>
                <a:latin typeface="Arial Black" panose="020B0A04020102020204" pitchFamily="34" charset="0"/>
              </a:rPr>
              <a:t>AUCTION RESULTS WILL VARY</a:t>
            </a:r>
          </a:p>
        </p:txBody>
      </p:sp>
      <p:cxnSp>
        <p:nvCxnSpPr>
          <p:cNvPr id="4" name="Straight Connector 3"/>
          <p:cNvCxnSpPr/>
          <p:nvPr/>
        </p:nvCxnSpPr>
        <p:spPr>
          <a:xfrm>
            <a:off x="1454146" y="2006946"/>
            <a:ext cx="374904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97774" y="2940201"/>
            <a:ext cx="0" cy="216144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1557344" y="1892643"/>
            <a:ext cx="1907383" cy="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$7: Starting price – Round #1</a:t>
            </a:r>
          </a:p>
        </p:txBody>
      </p:sp>
      <p:cxnSp>
        <p:nvCxnSpPr>
          <p:cNvPr id="37" name="Straight Connector 36"/>
          <p:cNvCxnSpPr/>
          <p:nvPr/>
        </p:nvCxnSpPr>
        <p:spPr>
          <a:xfrm>
            <a:off x="1462094" y="2480021"/>
            <a:ext cx="32004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577979" y="2349843"/>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$6: Round #2</a:t>
            </a:r>
          </a:p>
        </p:txBody>
      </p:sp>
      <p:cxnSp>
        <p:nvCxnSpPr>
          <p:cNvPr id="39" name="Straight Connector 38"/>
          <p:cNvCxnSpPr/>
          <p:nvPr/>
        </p:nvCxnSpPr>
        <p:spPr>
          <a:xfrm flipV="1">
            <a:off x="4648200" y="2480416"/>
            <a:ext cx="0" cy="265176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766709" y="3224627"/>
            <a:ext cx="0" cy="192024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74784" y="2940200"/>
            <a:ext cx="265176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1577979" y="2825897"/>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$5: Round #3</a:t>
            </a:r>
          </a:p>
        </p:txBody>
      </p:sp>
      <p:cxnSp>
        <p:nvCxnSpPr>
          <p:cNvPr id="44" name="Straight Connector 43"/>
          <p:cNvCxnSpPr/>
          <p:nvPr/>
        </p:nvCxnSpPr>
        <p:spPr>
          <a:xfrm>
            <a:off x="1458918" y="3216817"/>
            <a:ext cx="228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1577979" y="3092989"/>
            <a:ext cx="1331115" cy="1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$4.50: Round #4</a:t>
            </a:r>
          </a:p>
        </p:txBody>
      </p:sp>
      <p:cxnSp>
        <p:nvCxnSpPr>
          <p:cNvPr id="16" name="Straight Connector 15"/>
          <p:cNvCxnSpPr/>
          <p:nvPr/>
        </p:nvCxnSpPr>
        <p:spPr>
          <a:xfrm flipV="1">
            <a:off x="1458920" y="3414357"/>
            <a:ext cx="2057398" cy="23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571621" y="3300055"/>
            <a:ext cx="1966918"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dirty="0"/>
              <a:t>$4: Winning Price – Round #5</a:t>
            </a:r>
            <a:endParaRPr lang="en-US" altLang="en-US" sz="1800" dirty="0"/>
          </a:p>
        </p:txBody>
      </p:sp>
      <p:sp>
        <p:nvSpPr>
          <p:cNvPr id="60" name="Rectangle 59"/>
          <p:cNvSpPr/>
          <p:nvPr/>
        </p:nvSpPr>
        <p:spPr>
          <a:xfrm>
            <a:off x="479425" y="5574957"/>
            <a:ext cx="4003675" cy="476250"/>
          </a:xfrm>
          <a:prstGeom prst="rect">
            <a:avLst/>
          </a:prstGeom>
        </p:spPr>
        <p:txBody>
          <a:bodyPr lIns="0" tIns="0" rIns="0" bIns="0"/>
          <a:lstStyle/>
          <a:p>
            <a:pPr eaLnBrk="1" fontAlgn="auto" hangingPunct="1">
              <a:spcBef>
                <a:spcPts val="0"/>
              </a:spcBef>
              <a:spcAft>
                <a:spcPts val="0"/>
              </a:spcAft>
              <a:defRPr/>
            </a:pPr>
            <a:r>
              <a:rPr lang="en-US" sz="900" i="1" dirty="0">
                <a:cs typeface="Arial" charset="0"/>
              </a:rPr>
              <a:t>* Auction budget will actually increase as bid decrements tick lower (b/c more options get sold).  In this example the initial $25m budget will generate ~$3.5m in premium back into the auction.  The use of premiums to increase the size of the auction will happen in real time in the online platform.</a:t>
            </a:r>
          </a:p>
          <a:p>
            <a:pPr marL="457200" indent="-457200" eaLnBrk="1" fontAlgn="auto" hangingPunct="1">
              <a:spcBef>
                <a:spcPts val="0"/>
              </a:spcBef>
              <a:spcAft>
                <a:spcPts val="0"/>
              </a:spcAft>
              <a:buFont typeface="Wingdings" pitchFamily="2" charset="2"/>
              <a:buChar char="§"/>
              <a:defRPr/>
            </a:pPr>
            <a:endParaRPr lang="en-US" sz="1200" dirty="0">
              <a:latin typeface="+mn-lt"/>
              <a:cs typeface="+mn-cs"/>
            </a:endParaRPr>
          </a:p>
        </p:txBody>
      </p:sp>
      <p:sp>
        <p:nvSpPr>
          <p:cNvPr id="57" name="Rectangle 56"/>
          <p:cNvSpPr>
            <a:spLocks noChangeArrowheads="1"/>
          </p:cNvSpPr>
          <p:nvPr/>
        </p:nvSpPr>
        <p:spPr bwMode="auto">
          <a:xfrm>
            <a:off x="4800600" y="2780957"/>
            <a:ext cx="41592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cxnSp>
        <p:nvCxnSpPr>
          <p:cNvPr id="50" name="Straight Connector 49"/>
          <p:cNvCxnSpPr/>
          <p:nvPr/>
        </p:nvCxnSpPr>
        <p:spPr>
          <a:xfrm flipV="1">
            <a:off x="5223616" y="2001520"/>
            <a:ext cx="0" cy="313245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50" grpId="0"/>
      <p:bldP spid="10252" grpId="0"/>
      <p:bldP spid="34" grpId="0" animBg="1"/>
      <p:bldP spid="10254" grpId="0"/>
      <p:bldP spid="10257" grpId="0"/>
      <p:bldP spid="10258" grpId="0"/>
      <p:bldP spid="10259" grpId="0"/>
      <p:bldP spid="10260" grpId="0"/>
      <p:bldP spid="10261" grpId="0"/>
      <p:bldP spid="10262" grpId="0"/>
      <p:bldP spid="10263" grpId="0"/>
      <p:bldP spid="10264" grpId="0"/>
      <p:bldP spid="10265" grpId="0"/>
      <p:bldP spid="11" grpId="0"/>
      <p:bldP spid="38" grpId="0"/>
      <p:bldP spid="43" grpId="0"/>
      <p:bldP spid="45" grpId="0"/>
      <p:bldP spid="17"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638"/>
            <a:ext cx="8153400" cy="477837"/>
          </a:xfrm>
          <a:prstGeom prst="rect">
            <a:avLst/>
          </a:prstGeom>
          <a:noFill/>
        </p:spPr>
        <p:txBody>
          <a:bodyPr>
            <a:spAutoFit/>
          </a:bodyPr>
          <a:lstStyle/>
          <a:p>
            <a:pPr defTabSz="914186"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ea typeface="+mj-ea"/>
                <a:cs typeface="Calibri" pitchFamily="34" charset="0"/>
              </a:rPr>
              <a:t>Delivering the put option through a World Bank bond</a:t>
            </a:r>
          </a:p>
        </p:txBody>
      </p:sp>
      <p:sp>
        <p:nvSpPr>
          <p:cNvPr id="3" name="Rectangle 2"/>
          <p:cNvSpPr/>
          <p:nvPr/>
        </p:nvSpPr>
        <p:spPr>
          <a:xfrm>
            <a:off x="609600" y="1219200"/>
            <a:ext cx="3962400" cy="2585323"/>
          </a:xfrm>
          <a:prstGeom prst="rect">
            <a:avLst/>
          </a:prstGeom>
        </p:spPr>
        <p:txBody>
          <a:bodyPr>
            <a:spAutoFit/>
          </a:bodyPr>
          <a:lstStyle/>
          <a:p>
            <a:pPr marL="457200" indent="-457200" eaLnBrk="1" fontAlgn="auto" hangingPunct="1">
              <a:spcBef>
                <a:spcPts val="0"/>
              </a:spcBef>
              <a:spcAft>
                <a:spcPts val="0"/>
              </a:spcAft>
              <a:buFont typeface="Arial" panose="020B0604020202020204" pitchFamily="34" charset="0"/>
              <a:buChar char="•"/>
              <a:defRPr/>
            </a:pPr>
            <a:r>
              <a:rPr lang="en-US" dirty="0">
                <a:latin typeface="+mn-lt"/>
                <a:cs typeface="+mn-cs"/>
              </a:rPr>
              <a:t>A putable bond provides the financial equivalent of a put option</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Speed </a:t>
            </a:r>
            <a:r>
              <a:rPr lang="en-US" dirty="0">
                <a:latin typeface="+mn-lt"/>
                <a:cs typeface="+mn-cs"/>
              </a:rPr>
              <a:t>to market</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Ease </a:t>
            </a:r>
            <a:r>
              <a:rPr lang="en-US" dirty="0">
                <a:latin typeface="+mn-lt"/>
                <a:cs typeface="+mn-cs"/>
              </a:rPr>
              <a:t>of use by private sector</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Enhanced </a:t>
            </a:r>
            <a:r>
              <a:rPr lang="en-US" dirty="0">
                <a:latin typeface="+mn-lt"/>
                <a:cs typeface="+mn-cs"/>
              </a:rPr>
              <a:t>tradability</a:t>
            </a:r>
          </a:p>
          <a:p>
            <a:pPr marL="457200" indent="-457200" eaLnBrk="1" fontAlgn="auto" hangingPunct="1">
              <a:spcBef>
                <a:spcPts val="0"/>
              </a:spcBef>
              <a:spcAft>
                <a:spcPts val="0"/>
              </a:spcAft>
              <a:buFont typeface="Arial" panose="020B0604020202020204" pitchFamily="34" charset="0"/>
              <a:buChar char="•"/>
              <a:defRPr/>
            </a:pPr>
            <a:endParaRPr lang="en-US" dirty="0">
              <a:latin typeface="+mn-lt"/>
              <a:cs typeface="+mn-cs"/>
            </a:endParaRPr>
          </a:p>
        </p:txBody>
      </p:sp>
      <p:sp>
        <p:nvSpPr>
          <p:cNvPr id="4" name="Rectangle 3"/>
          <p:cNvSpPr/>
          <p:nvPr/>
        </p:nvSpPr>
        <p:spPr>
          <a:xfrm>
            <a:off x="609600" y="838200"/>
            <a:ext cx="3962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rPr>
              <a:t>Advantages</a:t>
            </a:r>
          </a:p>
        </p:txBody>
      </p:sp>
      <p:sp>
        <p:nvSpPr>
          <p:cNvPr id="5" name="Rectangle 4"/>
          <p:cNvSpPr/>
          <p:nvPr/>
        </p:nvSpPr>
        <p:spPr>
          <a:xfrm>
            <a:off x="4953000" y="838200"/>
            <a:ext cx="384016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rPr>
              <a:t>Key Terms of the Putable Bond</a:t>
            </a:r>
          </a:p>
        </p:txBody>
      </p:sp>
      <p:sp>
        <p:nvSpPr>
          <p:cNvPr id="6" name="Rectangle 5"/>
          <p:cNvSpPr/>
          <p:nvPr/>
        </p:nvSpPr>
        <p:spPr>
          <a:xfrm>
            <a:off x="4953000" y="1225550"/>
            <a:ext cx="3840163" cy="3139321"/>
          </a:xfrm>
          <a:prstGeom prst="rect">
            <a:avLst/>
          </a:prstGeom>
        </p:spPr>
        <p:txBody>
          <a:bodyPr>
            <a:spAutoFit/>
          </a:bodyPr>
          <a:lstStyle/>
          <a:p>
            <a:pPr marL="457200" indent="-457200" eaLnBrk="1" fontAlgn="auto" hangingPunct="1">
              <a:spcBef>
                <a:spcPts val="0"/>
              </a:spcBef>
              <a:spcAft>
                <a:spcPts val="0"/>
              </a:spcAft>
              <a:buFont typeface="Arial" panose="020B0604020202020204" pitchFamily="34" charset="0"/>
              <a:buChar char="•"/>
              <a:defRPr/>
            </a:pPr>
            <a:r>
              <a:rPr lang="en-US" dirty="0">
                <a:latin typeface="+mn-lt"/>
                <a:cs typeface="+mn-cs"/>
              </a:rPr>
              <a:t>Zero Coupon</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Bond </a:t>
            </a:r>
            <a:r>
              <a:rPr lang="en-US" dirty="0">
                <a:latin typeface="+mn-lt"/>
                <a:cs typeface="+mn-cs"/>
              </a:rPr>
              <a:t>Issue Price – is the equivalent of the premium</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Bond </a:t>
            </a:r>
            <a:r>
              <a:rPr lang="en-US" dirty="0">
                <a:latin typeface="+mn-lt"/>
                <a:cs typeface="+mn-cs"/>
              </a:rPr>
              <a:t>holder receives payment of strike price if redeems eligible ERs</a:t>
            </a:r>
          </a:p>
          <a:p>
            <a:pPr marL="457200" indent="-457200" eaLnBrk="1" fontAlgn="auto" hangingPunct="1">
              <a:spcBef>
                <a:spcPts val="0"/>
              </a:spcBef>
              <a:spcAft>
                <a:spcPts val="0"/>
              </a:spcAft>
              <a:buFont typeface="Arial" panose="020B0604020202020204" pitchFamily="34" charset="0"/>
              <a:buChar char="•"/>
              <a:defRPr/>
            </a:pPr>
            <a:endParaRPr lang="en-US" dirty="0" smtClean="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en-US" dirty="0" smtClean="0">
                <a:latin typeface="+mn-lt"/>
                <a:cs typeface="+mn-cs"/>
              </a:rPr>
              <a:t>Maturities </a:t>
            </a:r>
            <a:r>
              <a:rPr lang="en-US" dirty="0">
                <a:latin typeface="+mn-lt"/>
                <a:cs typeface="+mn-cs"/>
              </a:rPr>
              <a:t>correspond to the redemption dates</a:t>
            </a:r>
          </a:p>
          <a:p>
            <a:pPr marL="457200" indent="-457200" eaLnBrk="1" fontAlgn="auto" hangingPunct="1">
              <a:spcBef>
                <a:spcPts val="0"/>
              </a:spcBef>
              <a:spcAft>
                <a:spcPts val="0"/>
              </a:spcAft>
              <a:buFont typeface="Arial" panose="020B0604020202020204" pitchFamily="34" charset="0"/>
              <a:buChar char="•"/>
              <a:defRPr/>
            </a:pPr>
            <a:endParaRPr lang="en-US" dirty="0">
              <a:latin typeface="+mn-lt"/>
              <a:cs typeface="+mn-cs"/>
            </a:endParaRPr>
          </a:p>
        </p:txBody>
      </p:sp>
      <p:cxnSp>
        <p:nvCxnSpPr>
          <p:cNvPr id="7" name="Straight Connector 6"/>
          <p:cNvCxnSpPr/>
          <p:nvPr/>
        </p:nvCxnSpPr>
        <p:spPr>
          <a:xfrm>
            <a:off x="609600" y="1219200"/>
            <a:ext cx="396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1219200"/>
            <a:ext cx="384016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76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776328">
            <a:off x="5074543" y="3459599"/>
            <a:ext cx="4436309" cy="12325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to participate:  Next steps in calendar view</a:t>
            </a:r>
            <a:endParaRPr lang="en-US" dirty="0">
              <a:effectLst>
                <a:outerShdw blurRad="38100" dist="38100" dir="2700000" algn="tl">
                  <a:srgbClr val="000000">
                    <a:alpha val="43137"/>
                  </a:srgbClr>
                </a:outerShdw>
              </a:effectLst>
              <a:cs typeface="Calibri" pitchFamily="34" charset="0"/>
            </a:endParaRPr>
          </a:p>
        </p:txBody>
      </p:sp>
      <p:sp>
        <p:nvSpPr>
          <p:cNvPr id="4" name="Rectangle 3"/>
          <p:cNvSpPr/>
          <p:nvPr/>
        </p:nvSpPr>
        <p:spPr>
          <a:xfrm>
            <a:off x="3657600" y="95247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February</a:t>
            </a:r>
          </a:p>
        </p:txBody>
      </p:sp>
      <p:sp>
        <p:nvSpPr>
          <p:cNvPr id="5" name="Rectangle 4"/>
          <p:cNvSpPr/>
          <p:nvPr/>
        </p:nvSpPr>
        <p:spPr>
          <a:xfrm>
            <a:off x="4686300" y="95247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March</a:t>
            </a:r>
          </a:p>
        </p:txBody>
      </p:sp>
      <p:sp>
        <p:nvSpPr>
          <p:cNvPr id="6" name="Rectangle 5"/>
          <p:cNvSpPr/>
          <p:nvPr/>
        </p:nvSpPr>
        <p:spPr>
          <a:xfrm>
            <a:off x="5676900" y="95247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April</a:t>
            </a:r>
          </a:p>
        </p:txBody>
      </p:sp>
      <p:sp>
        <p:nvSpPr>
          <p:cNvPr id="7" name="Rectangle 6"/>
          <p:cNvSpPr/>
          <p:nvPr/>
        </p:nvSpPr>
        <p:spPr>
          <a:xfrm>
            <a:off x="6648450" y="95247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May</a:t>
            </a:r>
          </a:p>
        </p:txBody>
      </p:sp>
      <p:sp>
        <p:nvSpPr>
          <p:cNvPr id="8" name="Rectangle 7"/>
          <p:cNvSpPr/>
          <p:nvPr/>
        </p:nvSpPr>
        <p:spPr>
          <a:xfrm>
            <a:off x="7658100" y="95247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June</a:t>
            </a:r>
          </a:p>
        </p:txBody>
      </p:sp>
      <p:sp>
        <p:nvSpPr>
          <p:cNvPr id="20488" name="TextBox 8"/>
          <p:cNvSpPr txBox="1">
            <a:spLocks noChangeArrowheads="1"/>
          </p:cNvSpPr>
          <p:nvPr/>
        </p:nvSpPr>
        <p:spPr bwMode="auto">
          <a:xfrm>
            <a:off x="138113" y="1524000"/>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Consultations /outreach to bidders</a:t>
            </a:r>
          </a:p>
        </p:txBody>
      </p:sp>
      <p:sp>
        <p:nvSpPr>
          <p:cNvPr id="20489" name="TextBox 9"/>
          <p:cNvSpPr txBox="1">
            <a:spLocks noChangeArrowheads="1"/>
          </p:cNvSpPr>
          <p:nvPr/>
        </p:nvSpPr>
        <p:spPr bwMode="auto">
          <a:xfrm>
            <a:off x="138113" y="2088242"/>
            <a:ext cx="4738687"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t>Eligibility criteria announced </a:t>
            </a:r>
          </a:p>
        </p:txBody>
      </p:sp>
      <p:sp>
        <p:nvSpPr>
          <p:cNvPr id="20490" name="TextBox 10"/>
          <p:cNvSpPr txBox="1">
            <a:spLocks noChangeArrowheads="1"/>
          </p:cNvSpPr>
          <p:nvPr/>
        </p:nvSpPr>
        <p:spPr bwMode="auto">
          <a:xfrm>
            <a:off x="138113" y="2652484"/>
            <a:ext cx="4738687"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t>Auction </a:t>
            </a:r>
            <a:r>
              <a:rPr lang="en-US" altLang="en-US" sz="1600" dirty="0" smtClean="0"/>
              <a:t>date announced</a:t>
            </a:r>
            <a:endParaRPr lang="en-US" altLang="en-US" sz="1600" dirty="0"/>
          </a:p>
        </p:txBody>
      </p:sp>
      <p:sp>
        <p:nvSpPr>
          <p:cNvPr id="20491" name="TextBox 11"/>
          <p:cNvSpPr txBox="1">
            <a:spLocks noChangeArrowheads="1"/>
          </p:cNvSpPr>
          <p:nvPr/>
        </p:nvSpPr>
        <p:spPr bwMode="auto">
          <a:xfrm>
            <a:off x="138113" y="3782557"/>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Bid deposits due </a:t>
            </a:r>
          </a:p>
        </p:txBody>
      </p:sp>
      <p:sp>
        <p:nvSpPr>
          <p:cNvPr id="20492" name="TextBox 12"/>
          <p:cNvSpPr txBox="1">
            <a:spLocks noChangeArrowheads="1"/>
          </p:cNvSpPr>
          <p:nvPr/>
        </p:nvSpPr>
        <p:spPr bwMode="auto">
          <a:xfrm>
            <a:off x="138113" y="4346799"/>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Username/passwords distributed; trainings</a:t>
            </a:r>
          </a:p>
        </p:txBody>
      </p:sp>
      <p:sp>
        <p:nvSpPr>
          <p:cNvPr id="20493" name="TextBox 13"/>
          <p:cNvSpPr txBox="1">
            <a:spLocks noChangeArrowheads="1"/>
          </p:cNvSpPr>
          <p:nvPr/>
        </p:nvSpPr>
        <p:spPr bwMode="auto">
          <a:xfrm>
            <a:off x="134938" y="4911042"/>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a:t>Mock auction</a:t>
            </a:r>
          </a:p>
        </p:txBody>
      </p:sp>
      <p:sp>
        <p:nvSpPr>
          <p:cNvPr id="20494" name="TextBox 14"/>
          <p:cNvSpPr txBox="1">
            <a:spLocks noChangeArrowheads="1"/>
          </p:cNvSpPr>
          <p:nvPr/>
        </p:nvSpPr>
        <p:spPr bwMode="auto">
          <a:xfrm>
            <a:off x="160338" y="5475287"/>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AUCTION DATE</a:t>
            </a:r>
          </a:p>
        </p:txBody>
      </p:sp>
      <p:sp>
        <p:nvSpPr>
          <p:cNvPr id="20495" name="TextBox 15"/>
          <p:cNvSpPr txBox="1">
            <a:spLocks noChangeArrowheads="1"/>
          </p:cNvSpPr>
          <p:nvPr/>
        </p:nvSpPr>
        <p:spPr bwMode="auto">
          <a:xfrm>
            <a:off x="138113" y="3218314"/>
            <a:ext cx="4572000"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t>Bidder application due</a:t>
            </a:r>
            <a:endParaRPr lang="en-US" altLang="en-US" sz="1600" dirty="0"/>
          </a:p>
        </p:txBody>
      </p:sp>
      <p:sp>
        <p:nvSpPr>
          <p:cNvPr id="20497" name="TextBox 37"/>
          <p:cNvSpPr txBox="1">
            <a:spLocks noChangeArrowheads="1"/>
          </p:cNvSpPr>
          <p:nvPr/>
        </p:nvSpPr>
        <p:spPr bwMode="auto">
          <a:xfrm>
            <a:off x="10434638" y="4429103"/>
            <a:ext cx="258762"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pic>
        <p:nvPicPr>
          <p:cNvPr id="20498"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1528699"/>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984" y="2092715"/>
            <a:ext cx="4175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581" y="2658318"/>
            <a:ext cx="4159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590" y="3223922"/>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599" y="37879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608" y="4351954"/>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617" y="491597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2" descr="http://img2.wikia.nocookie.net/__cb20140125235915/investigation-eldritch/images/a/a1/Check-mark-butt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5" y="5479986"/>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7" name="TextBox 50"/>
          <p:cNvSpPr txBox="1">
            <a:spLocks noChangeArrowheads="1"/>
          </p:cNvSpPr>
          <p:nvPr/>
        </p:nvSpPr>
        <p:spPr bwMode="auto">
          <a:xfrm rot="2797222">
            <a:off x="5830886" y="3324728"/>
            <a:ext cx="2613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a:solidFill>
                  <a:srgbClr val="C00000"/>
                </a:solidFill>
              </a:rPr>
              <a:t>APPROXIMATE </a:t>
            </a:r>
          </a:p>
          <a:p>
            <a:pPr algn="ctr"/>
            <a:r>
              <a:rPr lang="en-US" altLang="en-US" sz="1100" b="1" i="1" dirty="0">
                <a:solidFill>
                  <a:srgbClr val="C00000"/>
                </a:solidFill>
              </a:rPr>
              <a:t>(official </a:t>
            </a:r>
            <a:r>
              <a:rPr lang="en-US" altLang="en-US" sz="1100" b="1" i="1" dirty="0" smtClean="0">
                <a:solidFill>
                  <a:srgbClr val="C00000"/>
                </a:solidFill>
              </a:rPr>
              <a:t>dates </a:t>
            </a:r>
            <a:r>
              <a:rPr lang="en-US" altLang="en-US" sz="1100" b="1" i="1" dirty="0">
                <a:solidFill>
                  <a:srgbClr val="C00000"/>
                </a:solidFill>
              </a:rPr>
              <a:t>to be announced)</a:t>
            </a:r>
          </a:p>
        </p:txBody>
      </p:sp>
      <p:sp>
        <p:nvSpPr>
          <p:cNvPr id="9" name="Rectangle 8"/>
          <p:cNvSpPr/>
          <p:nvPr/>
        </p:nvSpPr>
        <p:spPr>
          <a:xfrm>
            <a:off x="8763000" y="3810000"/>
            <a:ext cx="914400" cy="231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57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I am interested, what should I do now to prepare?</a:t>
            </a:r>
            <a:endParaRPr lang="en-US" dirty="0">
              <a:effectLst>
                <a:outerShdw blurRad="38100" dist="38100" dir="2700000" algn="tl">
                  <a:srgbClr val="000000">
                    <a:alpha val="43137"/>
                  </a:srgbClr>
                </a:outerShdw>
              </a:effectLst>
              <a:cs typeface="Calibri" pitchFamily="34" charset="0"/>
            </a:endParaRPr>
          </a:p>
        </p:txBody>
      </p:sp>
      <p:sp>
        <p:nvSpPr>
          <p:cNvPr id="21507" name="Rectangle 1"/>
          <p:cNvSpPr>
            <a:spLocks noChangeArrowheads="1"/>
          </p:cNvSpPr>
          <p:nvPr/>
        </p:nvSpPr>
        <p:spPr bwMode="auto">
          <a:xfrm>
            <a:off x="534988" y="1143000"/>
            <a:ext cx="781843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dirty="0"/>
              <a:t>Identify source of CERs to be issued after auction date in </a:t>
            </a:r>
            <a:r>
              <a:rPr lang="en-US" altLang="en-US" sz="2000" dirty="0" smtClean="0"/>
              <a:t>methane </a:t>
            </a:r>
            <a:r>
              <a:rPr lang="en-US" altLang="en-US" sz="2000" dirty="0"/>
              <a:t>sectors </a:t>
            </a:r>
            <a:r>
              <a:rPr lang="en-US" altLang="en-US" sz="2000" dirty="0" smtClean="0"/>
              <a:t>of waste</a:t>
            </a:r>
            <a:r>
              <a:rPr lang="en-US" altLang="en-US" sz="2000" dirty="0"/>
              <a:t>, waste water and agricultural </a:t>
            </a:r>
            <a:r>
              <a:rPr lang="en-US" altLang="en-US" sz="2000" dirty="0" smtClean="0"/>
              <a:t>waste </a:t>
            </a:r>
            <a:r>
              <a:rPr lang="en-US" altLang="en-US" sz="2000" dirty="0"/>
              <a:t>and </a:t>
            </a:r>
            <a:r>
              <a:rPr lang="en-US" altLang="en-US" sz="2000" dirty="0" smtClean="0"/>
              <a:t>decide on bidding strategy (e.g., number of put options desired, lowest </a:t>
            </a:r>
            <a:r>
              <a:rPr lang="en-US" altLang="en-US" sz="2000" dirty="0"/>
              <a:t>acceptable </a:t>
            </a:r>
            <a:r>
              <a:rPr lang="en-US" altLang="en-US" sz="2000" dirty="0" smtClean="0"/>
              <a:t>price)</a:t>
            </a:r>
            <a:endParaRPr lang="en-US" altLang="en-US" sz="2000" dirty="0"/>
          </a:p>
          <a:p>
            <a:pPr eaLnBrk="1" hangingPunct="1">
              <a:spcBef>
                <a:spcPct val="0"/>
              </a:spcBef>
            </a:pPr>
            <a:endParaRPr lang="en-US" altLang="en-US" sz="2000" dirty="0"/>
          </a:p>
          <a:p>
            <a:pPr eaLnBrk="1" hangingPunct="1">
              <a:spcBef>
                <a:spcPct val="0"/>
              </a:spcBef>
            </a:pPr>
            <a:r>
              <a:rPr lang="en-US" altLang="en-US" sz="2000" dirty="0" smtClean="0"/>
              <a:t>Review specific eligibility criteria posted on PAF website</a:t>
            </a:r>
          </a:p>
          <a:p>
            <a:pPr eaLnBrk="1" hangingPunct="1">
              <a:spcBef>
                <a:spcPct val="0"/>
              </a:spcBef>
            </a:pPr>
            <a:endParaRPr lang="en-US" altLang="en-US" sz="2000" dirty="0" smtClean="0"/>
          </a:p>
          <a:p>
            <a:pPr eaLnBrk="1" hangingPunct="1">
              <a:spcBef>
                <a:spcPct val="0"/>
              </a:spcBef>
            </a:pPr>
            <a:r>
              <a:rPr lang="en-US" altLang="en-US" sz="2000" dirty="0" smtClean="0"/>
              <a:t>Prepare </a:t>
            </a:r>
            <a:r>
              <a:rPr lang="en-US" altLang="en-US" sz="2000" dirty="0"/>
              <a:t>to pay refundable bid deposit</a:t>
            </a:r>
          </a:p>
          <a:p>
            <a:pPr eaLnBrk="1" hangingPunct="1">
              <a:spcBef>
                <a:spcPct val="0"/>
              </a:spcBef>
            </a:pPr>
            <a:endParaRPr lang="en-US" altLang="en-US" sz="2000" dirty="0"/>
          </a:p>
          <a:p>
            <a:pPr eaLnBrk="1" hangingPunct="1">
              <a:spcBef>
                <a:spcPct val="0"/>
              </a:spcBef>
            </a:pPr>
            <a:r>
              <a:rPr lang="en-US" altLang="en-US" sz="2000" dirty="0"/>
              <a:t>If auction winner, prepare to pay premium to purchase put options</a:t>
            </a:r>
          </a:p>
          <a:p>
            <a:pPr eaLnBrk="1" hangingPunct="1">
              <a:spcBef>
                <a:spcPct val="0"/>
              </a:spcBef>
            </a:pPr>
            <a:endParaRPr lang="en-US" altLang="en-US" sz="2000" dirty="0"/>
          </a:p>
          <a:p>
            <a:pPr eaLnBrk="1" hangingPunct="1">
              <a:spcBef>
                <a:spcPct val="0"/>
              </a:spcBef>
            </a:pPr>
            <a:r>
              <a:rPr lang="en-US" altLang="en-US" sz="2000" dirty="0" smtClean="0"/>
              <a:t>CDM projects owners might be contacted by carbon </a:t>
            </a:r>
            <a:r>
              <a:rPr lang="en-US" altLang="en-US" sz="2000" dirty="0"/>
              <a:t>aggregators and consultants </a:t>
            </a:r>
            <a:r>
              <a:rPr lang="en-US" altLang="en-US" sz="2000" dirty="0" smtClean="0"/>
              <a:t>interested in participating in PAF auctions</a:t>
            </a:r>
            <a:endParaRPr lang="en-US" altLang="en-US" sz="1200" dirty="0"/>
          </a:p>
          <a:p>
            <a:pPr eaLnBrk="1" hangingPunct="1">
              <a:spcBef>
                <a:spcPct val="0"/>
              </a:spcBef>
            </a:pPr>
            <a:endParaRPr lang="en-US" altLang="en-US" sz="2000" dirty="0"/>
          </a:p>
          <a:p>
            <a:pPr eaLnBrk="1" hangingPunct="1">
              <a:spcBef>
                <a:spcPct val="0"/>
              </a:spcBef>
            </a:pPr>
            <a:r>
              <a:rPr lang="en-US" altLang="en-US" sz="2000" dirty="0"/>
              <a:t>Look for emails from PAF Secretariat and check the PAF website for deadlines – </a:t>
            </a:r>
            <a:r>
              <a:rPr lang="en-US" altLang="en-US" sz="2000" dirty="0" smtClean="0">
                <a:hlinkClick r:id="rId2"/>
              </a:rPr>
              <a:t>www.pilotauctionfacility.org</a:t>
            </a:r>
            <a:endParaRPr lang="en-US" altLang="en-US" sz="2000" dirty="0"/>
          </a:p>
        </p:txBody>
      </p:sp>
    </p:spTree>
    <p:extLst>
      <p:ext uri="{BB962C8B-B14F-4D97-AF65-F5344CB8AC3E}">
        <p14:creationId xmlns:p14="http://schemas.microsoft.com/office/powerpoint/2010/main" val="194487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74638"/>
            <a:ext cx="8153400" cy="477837"/>
          </a:xfrm>
          <a:prstGeom prst="rect">
            <a:avLst/>
          </a:prstGeom>
          <a:noFill/>
        </p:spPr>
        <p:txBody>
          <a:bodyPr>
            <a:spAutoFit/>
          </a:bodyPr>
          <a:lstStyle/>
          <a:p>
            <a:pPr defTabSz="914186"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ea typeface="+mj-ea"/>
                <a:cs typeface="Calibri" pitchFamily="34" charset="0"/>
              </a:rPr>
              <a:t>Thank you</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b="11433"/>
          <a:stretch>
            <a:fillRect/>
          </a:stretch>
        </p:blipFill>
        <p:spPr bwMode="auto">
          <a:xfrm>
            <a:off x="1317625" y="1295400"/>
            <a:ext cx="6530975"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Rectangle 4"/>
          <p:cNvSpPr>
            <a:spLocks noChangeArrowheads="1"/>
          </p:cNvSpPr>
          <p:nvPr/>
        </p:nvSpPr>
        <p:spPr bwMode="auto">
          <a:xfrm>
            <a:off x="381000" y="762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For more information visit: www.pilotauctionfacility.org</a:t>
            </a:r>
          </a:p>
        </p:txBody>
      </p:sp>
    </p:spTree>
    <p:extLst>
      <p:ext uri="{BB962C8B-B14F-4D97-AF65-F5344CB8AC3E}">
        <p14:creationId xmlns:p14="http://schemas.microsoft.com/office/powerpoint/2010/main" val="12418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74638"/>
            <a:ext cx="7985125" cy="477837"/>
          </a:xfrm>
          <a:prstGeom prst="rect">
            <a:avLst/>
          </a:prstGeom>
          <a:noFill/>
        </p:spPr>
        <p:txBody>
          <a:bodyPr>
            <a:spAutoFit/>
          </a:bodyPr>
          <a:lstStyle/>
          <a:p>
            <a:pPr defTabSz="914186" eaLnBrk="1" fontAlgn="auto" hangingPunct="1">
              <a:spcAft>
                <a:spcPts val="0"/>
              </a:spcAft>
              <a:defRPr/>
            </a:pPr>
            <a:r>
              <a:rPr lang="en-US" sz="2500" dirty="0">
                <a:solidFill>
                  <a:schemeClr val="tx2"/>
                </a:solidFill>
                <a:effectLst>
                  <a:outerShdw blurRad="38100" dist="38100" dir="2700000" algn="tl">
                    <a:srgbClr val="000000">
                      <a:alpha val="43137"/>
                    </a:srgbClr>
                  </a:outerShdw>
                </a:effectLst>
                <a:latin typeface="+mj-lt"/>
                <a:ea typeface="+mj-ea"/>
                <a:cs typeface="Calibri" pitchFamily="34" charset="0"/>
              </a:rPr>
              <a:t>Agenda</a:t>
            </a:r>
          </a:p>
        </p:txBody>
      </p:sp>
      <p:sp>
        <p:nvSpPr>
          <p:cNvPr id="3" name="Rectangle 2"/>
          <p:cNvSpPr/>
          <p:nvPr/>
        </p:nvSpPr>
        <p:spPr>
          <a:xfrm>
            <a:off x="7878763" y="1219200"/>
            <a:ext cx="427037"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b="1" dirty="0">
                <a:solidFill>
                  <a:schemeClr val="tx1"/>
                </a:solidFill>
                <a:latin typeface="Arial" panose="020B0604020202020204" pitchFamily="34" charset="0"/>
                <a:cs typeface="Arial" panose="020B0604020202020204" pitchFamily="34" charset="0"/>
              </a:rPr>
              <a:t>3</a:t>
            </a:r>
          </a:p>
        </p:txBody>
      </p:sp>
      <p:sp>
        <p:nvSpPr>
          <p:cNvPr id="12" name="Rectangle 11"/>
          <p:cNvSpPr/>
          <p:nvPr/>
        </p:nvSpPr>
        <p:spPr>
          <a:xfrm>
            <a:off x="1020763" y="1219200"/>
            <a:ext cx="6858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Overview of the mechanism</a:t>
            </a:r>
          </a:p>
        </p:txBody>
      </p:sp>
      <p:sp>
        <p:nvSpPr>
          <p:cNvPr id="13" name="Rectangle 12"/>
          <p:cNvSpPr/>
          <p:nvPr/>
        </p:nvSpPr>
        <p:spPr>
          <a:xfrm>
            <a:off x="7878763" y="1885950"/>
            <a:ext cx="427037"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b="1" dirty="0">
                <a:solidFill>
                  <a:schemeClr val="tx1"/>
                </a:solidFill>
                <a:latin typeface="Arial" panose="020B0604020202020204" pitchFamily="34" charset="0"/>
                <a:cs typeface="Arial" panose="020B0604020202020204" pitchFamily="34" charset="0"/>
              </a:rPr>
              <a:t>7</a:t>
            </a:r>
          </a:p>
        </p:txBody>
      </p:sp>
      <p:sp>
        <p:nvSpPr>
          <p:cNvPr id="14" name="Rectangle 13"/>
          <p:cNvSpPr/>
          <p:nvPr/>
        </p:nvSpPr>
        <p:spPr>
          <a:xfrm>
            <a:off x="1020763" y="1885950"/>
            <a:ext cx="6858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Project selection criteria</a:t>
            </a:r>
          </a:p>
        </p:txBody>
      </p:sp>
      <p:sp>
        <p:nvSpPr>
          <p:cNvPr id="15" name="Rectangle 14"/>
          <p:cNvSpPr/>
          <p:nvPr/>
        </p:nvSpPr>
        <p:spPr>
          <a:xfrm>
            <a:off x="7878763" y="2552700"/>
            <a:ext cx="427037"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b="1" dirty="0" smtClean="0">
                <a:solidFill>
                  <a:schemeClr val="tx1"/>
                </a:solidFill>
                <a:latin typeface="Arial" panose="020B0604020202020204" pitchFamily="34" charset="0"/>
                <a:cs typeface="Arial" panose="020B0604020202020204" pitchFamily="34" charset="0"/>
              </a:rPr>
              <a:t>9</a:t>
            </a:r>
            <a:endParaRPr lang="en-US" sz="16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020763" y="2552700"/>
            <a:ext cx="6858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How the auction will work</a:t>
            </a:r>
          </a:p>
        </p:txBody>
      </p:sp>
      <p:sp>
        <p:nvSpPr>
          <p:cNvPr id="19" name="Rectangle 18"/>
          <p:cNvSpPr/>
          <p:nvPr/>
        </p:nvSpPr>
        <p:spPr>
          <a:xfrm>
            <a:off x="7878763" y="3886200"/>
            <a:ext cx="427037"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b="1" dirty="0" smtClean="0">
                <a:solidFill>
                  <a:schemeClr val="tx1"/>
                </a:solidFill>
                <a:latin typeface="Arial" panose="020B0604020202020204" pitchFamily="34" charset="0"/>
                <a:cs typeface="Arial" panose="020B0604020202020204" pitchFamily="34" charset="0"/>
              </a:rPr>
              <a:t>13</a:t>
            </a:r>
            <a:endParaRPr lang="en-US" sz="16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1020763" y="3886200"/>
            <a:ext cx="6858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Next steps: How to participate</a:t>
            </a:r>
          </a:p>
        </p:txBody>
      </p:sp>
      <p:sp>
        <p:nvSpPr>
          <p:cNvPr id="11" name="Rectangle 10"/>
          <p:cNvSpPr/>
          <p:nvPr/>
        </p:nvSpPr>
        <p:spPr>
          <a:xfrm>
            <a:off x="7878763" y="3219450"/>
            <a:ext cx="427037"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b="1" dirty="0" smtClean="0">
                <a:solidFill>
                  <a:schemeClr val="tx1"/>
                </a:solidFill>
                <a:latin typeface="Arial" panose="020B0604020202020204" pitchFamily="34" charset="0"/>
                <a:cs typeface="Arial" panose="020B0604020202020204" pitchFamily="34" charset="0"/>
              </a:rPr>
              <a:t>12</a:t>
            </a:r>
            <a:endParaRPr lang="en-US" sz="16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1020763" y="3219450"/>
            <a:ext cx="6858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600" dirty="0" smtClean="0">
                <a:solidFill>
                  <a:schemeClr val="tx1"/>
                </a:solidFill>
                <a:latin typeface="Arial" panose="020B0604020202020204" pitchFamily="34" charset="0"/>
                <a:cs typeface="Arial" panose="020B0604020202020204" pitchFamily="34" charset="0"/>
              </a:rPr>
              <a:t>Delivering the put option through a World Bank bond</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844853"/>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63976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Objectives and Scope</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11267" name="Rectangle 4"/>
          <p:cNvSpPr>
            <a:spLocks noChangeArrowheads="1"/>
          </p:cNvSpPr>
          <p:nvPr/>
        </p:nvSpPr>
        <p:spPr bwMode="auto">
          <a:xfrm>
            <a:off x="533400" y="1063625"/>
            <a:ext cx="32623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2000"/>
              <a:t>Pilots an innovative climate finance mechanism that uses auctions to maximize impact of funds</a:t>
            </a:r>
            <a:endParaRPr lang="en-US" altLang="en-US" sz="1200"/>
          </a:p>
          <a:p>
            <a:pPr eaLnBrk="1" hangingPunct="1">
              <a:spcBef>
                <a:spcPct val="0"/>
              </a:spcBef>
            </a:pPr>
            <a:r>
              <a:rPr lang="en-US" altLang="en-US" sz="2000"/>
              <a:t>Provides incentive for private sector investment in projects that reduce greenhouse gas emissions</a:t>
            </a:r>
          </a:p>
        </p:txBody>
      </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073150"/>
            <a:ext cx="49720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3400" y="3959225"/>
            <a:ext cx="8153400" cy="1831975"/>
          </a:xfrm>
          <a:prstGeom prst="rect">
            <a:avLst/>
          </a:prstGeom>
          <a:noFill/>
        </p:spPr>
        <p:txBody>
          <a:bodyPr>
            <a:spAutoFit/>
          </a:bodyPr>
          <a:lstStyle/>
          <a:p>
            <a:pPr marL="285750" indent="-285750" eaLnBrk="1" hangingPunct="1">
              <a:spcAft>
                <a:spcPts val="600"/>
              </a:spcAft>
              <a:buFont typeface="Arial" panose="020B0604020202020204" pitchFamily="34" charset="0"/>
              <a:buChar char="•"/>
              <a:defRPr/>
            </a:pPr>
            <a:r>
              <a:rPr lang="en-US" altLang="en-US" sz="2000" dirty="0"/>
              <a:t>Disburses resources against independently verified emission reductions</a:t>
            </a:r>
          </a:p>
          <a:p>
            <a:pPr marL="285750" indent="-285750" eaLnBrk="1" hangingPunct="1">
              <a:spcAft>
                <a:spcPts val="600"/>
              </a:spcAft>
              <a:buFont typeface="Arial" panose="020B0604020202020204" pitchFamily="34" charset="0"/>
              <a:buChar char="•"/>
              <a:defRPr/>
            </a:pPr>
            <a:r>
              <a:rPr lang="en-US" altLang="en-US" sz="2000" dirty="0"/>
              <a:t>Initially targets methane</a:t>
            </a:r>
          </a:p>
          <a:p>
            <a:pPr marL="285750" indent="-285750" eaLnBrk="1" hangingPunct="1">
              <a:spcAft>
                <a:spcPts val="600"/>
              </a:spcAft>
              <a:buFont typeface="Arial" panose="020B0604020202020204" pitchFamily="34" charset="0"/>
              <a:buChar char="•"/>
              <a:defRPr/>
            </a:pPr>
            <a:r>
              <a:rPr lang="en-US" altLang="en-US" sz="2000" dirty="0"/>
              <a:t>$100m target capitalization –  learning a key objective for scaling-up or replication for use with other pollutants or other results</a:t>
            </a:r>
          </a:p>
          <a:p>
            <a:pPr eaLnBrk="1" hangingPunct="1">
              <a:defRPr/>
            </a:pPr>
            <a:endParaRPr lang="en-US" dirty="0"/>
          </a:p>
        </p:txBody>
      </p:sp>
    </p:spTree>
    <p:extLst>
      <p:ext uri="{BB962C8B-B14F-4D97-AF65-F5344CB8AC3E}">
        <p14:creationId xmlns:p14="http://schemas.microsoft.com/office/powerpoint/2010/main" val="3122935290"/>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Initial target: Methane mitigation </a:t>
            </a:r>
            <a:r>
              <a:rPr lang="en-US" dirty="0">
                <a:effectLst>
                  <a:outerShdw blurRad="38100" dist="38100" dir="2700000" algn="tl">
                    <a:srgbClr val="000000">
                      <a:alpha val="43137"/>
                    </a:srgbClr>
                  </a:outerShdw>
                </a:effectLst>
                <a:cs typeface="Calibri" pitchFamily="34" charset="0"/>
              </a:rPr>
              <a:t>p</a:t>
            </a:r>
            <a:r>
              <a:rPr lang="en-US" dirty="0" smtClean="0">
                <a:effectLst>
                  <a:outerShdw blurRad="38100" dist="38100" dir="2700000" algn="tl">
                    <a:srgbClr val="000000">
                      <a:alpha val="43137"/>
                    </a:srgbClr>
                  </a:outerShdw>
                </a:effectLst>
                <a:cs typeface="Calibri" pitchFamily="34" charset="0"/>
              </a:rPr>
              <a:t>rojects</a:t>
            </a:r>
            <a:endParaRPr lang="en-US" dirty="0">
              <a:effectLst>
                <a:outerShdw blurRad="38100" dist="38100" dir="2700000" algn="tl">
                  <a:srgbClr val="000000">
                    <a:alpha val="43137"/>
                  </a:srgbClr>
                </a:outerShdw>
              </a:effectLst>
              <a:cs typeface="Calibri" pitchFamily="34" charset="0"/>
            </a:endParaRPr>
          </a:p>
        </p:txBody>
      </p:sp>
      <p:sp>
        <p:nvSpPr>
          <p:cNvPr id="18" name="Rectangle 17"/>
          <p:cNvSpPr/>
          <p:nvPr/>
        </p:nvSpPr>
        <p:spPr>
          <a:xfrm>
            <a:off x="3276600" y="1384300"/>
            <a:ext cx="5638800" cy="1968500"/>
          </a:xfrm>
          <a:prstGeom prst="rect">
            <a:avLst/>
          </a:prstGeom>
        </p:spPr>
        <p:txBody>
          <a:bodyPr/>
          <a:lstStyle/>
          <a:p>
            <a:pPr marL="285750" indent="-285750" eaLnBrk="1" hangingPunct="1">
              <a:buFont typeface="Arial" panose="020B0604020202020204" pitchFamily="34" charset="0"/>
              <a:buChar char="•"/>
              <a:defRPr/>
            </a:pPr>
            <a:r>
              <a:rPr lang="en-US" sz="2000" dirty="0">
                <a:cs typeface="Arial" charset="0"/>
              </a:rPr>
              <a:t>Methane is a highly potent greenhouse gas, 25 times that of carbon dioxide (CO</a:t>
            </a:r>
            <a:r>
              <a:rPr lang="en-US" sz="2000" baseline="-25000" dirty="0">
                <a:cs typeface="Arial" charset="0"/>
              </a:rPr>
              <a:t>2</a:t>
            </a:r>
            <a:r>
              <a:rPr lang="en-US" sz="2000" dirty="0">
                <a:cs typeface="Arial" charset="0"/>
              </a:rPr>
              <a:t>)</a:t>
            </a:r>
          </a:p>
          <a:p>
            <a:pPr marL="285750" indent="-285750" eaLnBrk="1" hangingPunct="1">
              <a:buFont typeface="Arial" panose="020B0604020202020204" pitchFamily="34" charset="0"/>
              <a:buChar char="•"/>
              <a:defRPr/>
            </a:pPr>
            <a:endParaRPr lang="en-US" sz="1200" dirty="0">
              <a:cs typeface="Arial" charset="0"/>
            </a:endParaRPr>
          </a:p>
          <a:p>
            <a:pPr marL="285750" indent="-285750" eaLnBrk="1" hangingPunct="1">
              <a:buFont typeface="Arial" panose="020B0604020202020204" pitchFamily="34" charset="0"/>
              <a:buChar char="•"/>
              <a:defRPr/>
            </a:pPr>
            <a:r>
              <a:rPr lang="en-US" sz="2000" dirty="0">
                <a:cs typeface="Arial" charset="0"/>
              </a:rPr>
              <a:t>Concerted action in methane sectors alone could lessen warming by 0.3°C by 2050</a:t>
            </a:r>
          </a:p>
          <a:p>
            <a:pPr eaLnBrk="1" hangingPunct="1">
              <a:defRPr/>
            </a:pPr>
            <a:endParaRPr lang="en-US" sz="1200" dirty="0">
              <a:cs typeface="Arial" charset="0"/>
            </a:endParaRPr>
          </a:p>
          <a:p>
            <a:pPr marL="285750" indent="-285750" eaLnBrk="1" hangingPunct="1">
              <a:buFont typeface="Arial" panose="020B0604020202020204" pitchFamily="34" charset="0"/>
              <a:buChar char="•"/>
              <a:defRPr/>
            </a:pPr>
            <a:r>
              <a:rPr lang="en-US" sz="2000" dirty="0">
                <a:cs typeface="Arial" charset="0"/>
              </a:rPr>
              <a:t>Methane aids in the formation of urban "smog" that is toxic to plants and crops and damaging to lungs, causing asthma and even heart attacks </a:t>
            </a:r>
          </a:p>
          <a:p>
            <a:pPr eaLnBrk="1" hangingPunct="1">
              <a:defRPr/>
            </a:pPr>
            <a:r>
              <a:rPr lang="en-US" sz="2000" dirty="0">
                <a:cs typeface="Arial" charset="0"/>
              </a:rPr>
              <a:t> </a:t>
            </a:r>
          </a:p>
          <a:p>
            <a:pPr marL="285750" indent="-285750" eaLnBrk="1" hangingPunct="1">
              <a:buFont typeface="Arial" panose="020B0604020202020204" pitchFamily="34" charset="0"/>
              <a:buChar char="•"/>
              <a:defRPr/>
            </a:pPr>
            <a:r>
              <a:rPr lang="en-US" sz="2000" dirty="0">
                <a:cs typeface="Arial" charset="0"/>
              </a:rPr>
              <a:t>Captured methane can be burned for cooking or electricity generation</a:t>
            </a:r>
          </a:p>
          <a:p>
            <a:pPr marL="285750" indent="-285750" eaLnBrk="1" hangingPunct="1">
              <a:buFont typeface="Arial" panose="020B0604020202020204" pitchFamily="34" charset="0"/>
              <a:buChar char="•"/>
              <a:defRPr/>
            </a:pPr>
            <a:endParaRPr lang="en-US" sz="1200" dirty="0">
              <a:cs typeface="Arial" charset="0"/>
            </a:endParaRPr>
          </a:p>
          <a:p>
            <a:pPr marL="285750" indent="-285750" eaLnBrk="1" hangingPunct="1">
              <a:buFont typeface="Arial" panose="020B0604020202020204" pitchFamily="34" charset="0"/>
              <a:buChar char="•"/>
              <a:defRPr/>
            </a:pPr>
            <a:r>
              <a:rPr lang="en-US" sz="2000" dirty="0">
                <a:cs typeface="Arial" charset="0"/>
              </a:rPr>
              <a:t>~1,200 projects, capable of reducing ~850 Mt CO</a:t>
            </a:r>
            <a:r>
              <a:rPr lang="en-US" sz="2000" baseline="-25000" dirty="0">
                <a:cs typeface="Arial" charset="0"/>
              </a:rPr>
              <a:t>2</a:t>
            </a:r>
            <a:r>
              <a:rPr lang="en-US" sz="2000" dirty="0">
                <a:cs typeface="Arial" charset="0"/>
              </a:rPr>
              <a:t>e until 2020, were identified as stranded – the initial target of the PAF</a:t>
            </a:r>
          </a:p>
        </p:txBody>
      </p:sp>
      <p:sp>
        <p:nvSpPr>
          <p:cNvPr id="11" name="Rectangle 10"/>
          <p:cNvSpPr/>
          <p:nvPr/>
        </p:nvSpPr>
        <p:spPr>
          <a:xfrm>
            <a:off x="76200" y="838200"/>
            <a:ext cx="310832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000" b="1" dirty="0">
                <a:solidFill>
                  <a:schemeClr val="tx1"/>
                </a:solidFill>
              </a:rPr>
              <a:t>Sample Supported Projects</a:t>
            </a:r>
          </a:p>
        </p:txBody>
      </p:sp>
      <p:cxnSp>
        <p:nvCxnSpPr>
          <p:cNvPr id="12" name="Straight Connector 11"/>
          <p:cNvCxnSpPr/>
          <p:nvPr/>
        </p:nvCxnSpPr>
        <p:spPr>
          <a:xfrm>
            <a:off x="76200" y="1295400"/>
            <a:ext cx="3108325"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4342" name="Group 2"/>
          <p:cNvGrpSpPr>
            <a:grpSpLocks/>
          </p:cNvGrpSpPr>
          <p:nvPr/>
        </p:nvGrpSpPr>
        <p:grpSpPr bwMode="auto">
          <a:xfrm>
            <a:off x="152400" y="1524000"/>
            <a:ext cx="1438275" cy="1389063"/>
            <a:chOff x="152400" y="1446213"/>
            <a:chExt cx="1438275" cy="1389062"/>
          </a:xfrm>
        </p:grpSpPr>
        <p:pic>
          <p:nvPicPr>
            <p:cNvPr id="14360" name="Picture 10" descr="http://www.worldbank.org/content/dam/Worldbank/Highlights%20&amp;%20Features/Climate%20Change/Np-Lady-Biogas-400x267.png/_jcr_content/renditions/original"/>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6213"/>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Box 33"/>
            <p:cNvSpPr txBox="1">
              <a:spLocks noChangeArrowheads="1"/>
            </p:cNvSpPr>
            <p:nvPr/>
          </p:nvSpPr>
          <p:spPr bwMode="auto">
            <a:xfrm>
              <a:off x="155575" y="1828800"/>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Household biogas</a:t>
              </a:r>
            </a:p>
          </p:txBody>
        </p:sp>
      </p:grpSp>
      <p:grpSp>
        <p:nvGrpSpPr>
          <p:cNvPr id="14343" name="Group 3"/>
          <p:cNvGrpSpPr>
            <a:grpSpLocks/>
          </p:cNvGrpSpPr>
          <p:nvPr/>
        </p:nvGrpSpPr>
        <p:grpSpPr bwMode="auto">
          <a:xfrm>
            <a:off x="152400" y="3106738"/>
            <a:ext cx="1438275" cy="1389062"/>
            <a:chOff x="152400" y="2667000"/>
            <a:chExt cx="1438275" cy="1389062"/>
          </a:xfrm>
        </p:grpSpPr>
        <p:pic>
          <p:nvPicPr>
            <p:cNvPr id="14358" name="Picture 12" descr=" Curt Carnemark/World Bank"/>
            <p:cNvPicPr>
              <a:picLocks noChangeArrowheads="1"/>
            </p:cNvPicPr>
            <p:nvPr/>
          </p:nvPicPr>
          <p:blipFill>
            <a:blip r:embed="rId3">
              <a:extLst>
                <a:ext uri="{28A0092B-C50C-407E-A947-70E740481C1C}">
                  <a14:useLocalDpi xmlns:a14="http://schemas.microsoft.com/office/drawing/2010/main" val="0"/>
                </a:ext>
              </a:extLst>
            </a:blip>
            <a:srcRect r="9225"/>
            <a:stretch>
              <a:fillRect/>
            </a:stretch>
          </p:blipFill>
          <p:spPr bwMode="auto">
            <a:xfrm>
              <a:off x="152400" y="266700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Box 34"/>
            <p:cNvSpPr txBox="1">
              <a:spLocks noChangeArrowheads="1"/>
            </p:cNvSpPr>
            <p:nvPr/>
          </p:nvSpPr>
          <p:spPr bwMode="auto">
            <a:xfrm>
              <a:off x="155575" y="3049587"/>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Landfill gas </a:t>
              </a:r>
            </a:p>
          </p:txBody>
        </p:sp>
      </p:grpSp>
      <p:grpSp>
        <p:nvGrpSpPr>
          <p:cNvPr id="14344" name="Group 4"/>
          <p:cNvGrpSpPr>
            <a:grpSpLocks/>
          </p:cNvGrpSpPr>
          <p:nvPr/>
        </p:nvGrpSpPr>
        <p:grpSpPr bwMode="auto">
          <a:xfrm>
            <a:off x="152400" y="4598988"/>
            <a:ext cx="1438275" cy="1389062"/>
            <a:chOff x="152400" y="3810000"/>
            <a:chExt cx="1438275" cy="1389062"/>
          </a:xfrm>
        </p:grpSpPr>
        <p:pic>
          <p:nvPicPr>
            <p:cNvPr id="14356" name="Picture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0"/>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7" name="TextBox 35"/>
            <p:cNvSpPr txBox="1">
              <a:spLocks noChangeArrowheads="1"/>
            </p:cNvSpPr>
            <p:nvPr/>
          </p:nvSpPr>
          <p:spPr bwMode="auto">
            <a:xfrm>
              <a:off x="155575" y="4192587"/>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Coal mine methane</a:t>
              </a:r>
            </a:p>
          </p:txBody>
        </p:sp>
      </p:grpSp>
      <p:grpSp>
        <p:nvGrpSpPr>
          <p:cNvPr id="14345" name="Group 5"/>
          <p:cNvGrpSpPr>
            <a:grpSpLocks/>
          </p:cNvGrpSpPr>
          <p:nvPr/>
        </p:nvGrpSpPr>
        <p:grpSpPr bwMode="auto">
          <a:xfrm>
            <a:off x="1655763" y="4598988"/>
            <a:ext cx="1435100" cy="1420812"/>
            <a:chOff x="152400" y="5029200"/>
            <a:chExt cx="1435100" cy="1421342"/>
          </a:xfrm>
        </p:grpSpPr>
        <p:pic>
          <p:nvPicPr>
            <p:cNvPr id="13" name="Picture 12"/>
            <p:cNvPicPr preferRelativeResize="0">
              <a:picLocks/>
            </p:cNvPicPr>
            <p:nvPr/>
          </p:nvPicPr>
          <p:blipFill rotWithShape="1">
            <a:blip r:embed="rId5" cstate="print">
              <a:extLst>
                <a:ext uri="{28A0092B-C50C-407E-A947-70E740481C1C}">
                  <a14:useLocalDpi xmlns:a14="http://schemas.microsoft.com/office/drawing/2010/main" val="0"/>
                </a:ext>
              </a:extLst>
            </a:blip>
            <a:srcRect r="10675" b="6713"/>
            <a:stretch/>
          </p:blipFill>
          <p:spPr>
            <a:xfrm>
              <a:off x="152400" y="5029200"/>
              <a:ext cx="1371600" cy="1005840"/>
            </a:xfrm>
            <a:prstGeom prst="snip1Rect">
              <a:avLst>
                <a:gd name="adj" fmla="val 0"/>
              </a:avLst>
            </a:prstGeom>
          </p:spPr>
        </p:pic>
        <p:sp>
          <p:nvSpPr>
            <p:cNvPr id="14355" name="TextBox 36"/>
            <p:cNvSpPr txBox="1">
              <a:spLocks noChangeArrowheads="1"/>
            </p:cNvSpPr>
            <p:nvPr/>
          </p:nvSpPr>
          <p:spPr bwMode="auto">
            <a:xfrm>
              <a:off x="152400" y="5444067"/>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Animal waste capture</a:t>
              </a:r>
            </a:p>
          </p:txBody>
        </p:sp>
      </p:grpSp>
      <p:grpSp>
        <p:nvGrpSpPr>
          <p:cNvPr id="14346" name="Group 6"/>
          <p:cNvGrpSpPr>
            <a:grpSpLocks/>
          </p:cNvGrpSpPr>
          <p:nvPr/>
        </p:nvGrpSpPr>
        <p:grpSpPr bwMode="auto">
          <a:xfrm>
            <a:off x="1655763" y="1535113"/>
            <a:ext cx="1435100" cy="1362075"/>
            <a:chOff x="1689100" y="1457325"/>
            <a:chExt cx="1435100" cy="1362075"/>
          </a:xfrm>
        </p:grpSpPr>
        <p:pic>
          <p:nvPicPr>
            <p:cNvPr id="14352" name="Picture 54"/>
            <p:cNvPicPr>
              <a:picLocks noChangeAspect="1" noChangeArrowheads="1"/>
            </p:cNvPicPr>
            <p:nvPr/>
          </p:nvPicPr>
          <p:blipFill>
            <a:blip r:embed="rId6">
              <a:extLst>
                <a:ext uri="{28A0092B-C50C-407E-A947-70E740481C1C}">
                  <a14:useLocalDpi xmlns:a14="http://schemas.microsoft.com/office/drawing/2010/main" val="0"/>
                </a:ext>
              </a:extLst>
            </a:blip>
            <a:srcRect t="37337" b="14362"/>
            <a:stretch>
              <a:fillRect/>
            </a:stretch>
          </p:blipFill>
          <p:spPr bwMode="auto">
            <a:xfrm>
              <a:off x="1697720" y="1457325"/>
              <a:ext cx="135028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3" name="TextBox 35"/>
            <p:cNvSpPr txBox="1">
              <a:spLocks noChangeArrowheads="1"/>
            </p:cNvSpPr>
            <p:nvPr/>
          </p:nvSpPr>
          <p:spPr bwMode="auto">
            <a:xfrm>
              <a:off x="1689100" y="1812925"/>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Oil &amp; gas</a:t>
              </a:r>
            </a:p>
          </p:txBody>
        </p:sp>
      </p:grpSp>
      <p:grpSp>
        <p:nvGrpSpPr>
          <p:cNvPr id="14347" name="Group 7"/>
          <p:cNvGrpSpPr>
            <a:grpSpLocks/>
          </p:cNvGrpSpPr>
          <p:nvPr/>
        </p:nvGrpSpPr>
        <p:grpSpPr bwMode="auto">
          <a:xfrm>
            <a:off x="1655763" y="3106738"/>
            <a:ext cx="1435100" cy="1371600"/>
            <a:chOff x="1655310" y="2667000"/>
            <a:chExt cx="1435100" cy="1371600"/>
          </a:xfrm>
        </p:grpSpPr>
        <p:pic>
          <p:nvPicPr>
            <p:cNvPr id="14350" name="Picture 49" descr="http://siteresources.worldbank.org/INTSDNET/Images/monterrey.jpg"/>
            <p:cNvPicPr>
              <a:picLocks noChangeArrowheads="1"/>
            </p:cNvPicPr>
            <p:nvPr/>
          </p:nvPicPr>
          <p:blipFill>
            <a:blip r:embed="rId7">
              <a:extLst>
                <a:ext uri="{28A0092B-C50C-407E-A947-70E740481C1C}">
                  <a14:useLocalDpi xmlns:a14="http://schemas.microsoft.com/office/drawing/2010/main" val="0"/>
                </a:ext>
              </a:extLst>
            </a:blip>
            <a:srcRect l="28151" t="11046" r="37260" b="42223"/>
            <a:stretch>
              <a:fillRect/>
            </a:stretch>
          </p:blipFill>
          <p:spPr bwMode="auto">
            <a:xfrm>
              <a:off x="1672343" y="2667000"/>
              <a:ext cx="137565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35"/>
            <p:cNvSpPr txBox="1">
              <a:spLocks noChangeArrowheads="1"/>
            </p:cNvSpPr>
            <p:nvPr/>
          </p:nvSpPr>
          <p:spPr bwMode="auto">
            <a:xfrm>
              <a:off x="1655310" y="3032125"/>
              <a:ext cx="1435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solidFill>
                    <a:schemeClr val="bg1"/>
                  </a:solidFill>
                </a:rPr>
                <a:t>Landfill gas to energy</a:t>
              </a:r>
            </a:p>
          </p:txBody>
        </p:sp>
      </p:grpSp>
      <p:sp>
        <p:nvSpPr>
          <p:cNvPr id="27" name="Rectangle 26"/>
          <p:cNvSpPr/>
          <p:nvPr/>
        </p:nvSpPr>
        <p:spPr>
          <a:xfrm>
            <a:off x="3368675" y="838200"/>
            <a:ext cx="554672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000" b="1" dirty="0">
                <a:solidFill>
                  <a:schemeClr val="tx1"/>
                </a:solidFill>
              </a:rPr>
              <a:t>Why Methane</a:t>
            </a:r>
          </a:p>
        </p:txBody>
      </p:sp>
      <p:cxnSp>
        <p:nvCxnSpPr>
          <p:cNvPr id="28" name="Straight Connector 27"/>
          <p:cNvCxnSpPr/>
          <p:nvPr/>
        </p:nvCxnSpPr>
        <p:spPr>
          <a:xfrm>
            <a:off x="3368675" y="1295400"/>
            <a:ext cx="554672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4988" y="1143000"/>
            <a:ext cx="51038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a:t>Market prices collapsed, stranding projects with no incentive to reduce emissions </a:t>
            </a:r>
          </a:p>
          <a:p>
            <a:pPr eaLnBrk="1" hangingPunct="1">
              <a:spcBef>
                <a:spcPct val="0"/>
              </a:spcBef>
            </a:pPr>
            <a:endParaRPr lang="en-US" altLang="en-US" sz="1200"/>
          </a:p>
          <a:p>
            <a:pPr eaLnBrk="1" hangingPunct="1">
              <a:spcBef>
                <a:spcPct val="0"/>
              </a:spcBef>
            </a:pPr>
            <a:r>
              <a:rPr lang="en-US" altLang="en-US" sz="2000"/>
              <a:t>The PAF will pilot using “put options” to guarantee a floor price</a:t>
            </a:r>
          </a:p>
          <a:p>
            <a:pPr eaLnBrk="1" hangingPunct="1">
              <a:spcBef>
                <a:spcPct val="0"/>
              </a:spcBef>
            </a:pPr>
            <a:endParaRPr lang="en-US" altLang="en-US" sz="1200"/>
          </a:p>
          <a:p>
            <a:pPr eaLnBrk="1" hangingPunct="1">
              <a:spcBef>
                <a:spcPct val="0"/>
              </a:spcBef>
            </a:pPr>
            <a:r>
              <a:rPr lang="en-US" altLang="en-US" sz="2000"/>
              <a:t>Put options give the right, but not the obligation to sell at the guarantee price</a:t>
            </a:r>
          </a:p>
          <a:p>
            <a:pPr eaLnBrk="1" hangingPunct="1">
              <a:spcBef>
                <a:spcPct val="0"/>
              </a:spcBef>
            </a:pPr>
            <a:endParaRPr lang="en-US" altLang="en-US" sz="2000"/>
          </a:p>
        </p:txBody>
      </p:sp>
      <p:pic>
        <p:nvPicPr>
          <p:cNvPr id="1331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1557338"/>
            <a:ext cx="1471612" cy="1338262"/>
          </a:xfrm>
          <a:prstGeom prst="rect">
            <a:avLst/>
          </a:prstGeom>
          <a:noFill/>
          <a:ln w="317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457200" y="274638"/>
            <a:ext cx="8229600" cy="639762"/>
          </a:xfrm>
          <a:prstGeom prst="rect">
            <a:avLst/>
          </a:prstGeom>
        </p:spPr>
        <p:txBody>
          <a:bodyPr>
            <a:normAutofit fontScale="8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186" eaLnBrk="1" fontAlgn="auto" hangingPunct="1">
              <a:spcAft>
                <a:spcPts val="0"/>
              </a:spcAft>
              <a:defRPr/>
            </a:pPr>
            <a:r>
              <a:rPr lang="en-US" sz="2500" dirty="0" smtClean="0">
                <a:solidFill>
                  <a:schemeClr val="tx2"/>
                </a:solidFill>
                <a:effectLst>
                  <a:outerShdw blurRad="38100" dist="38100" dir="2700000" algn="tl">
                    <a:srgbClr val="000000">
                      <a:alpha val="43137"/>
                    </a:srgbClr>
                  </a:outerShdw>
                </a:effectLst>
                <a:cs typeface="Calibri" pitchFamily="34" charset="0"/>
              </a:rPr>
              <a:t>The PAF will offer a price guarantee by using the financial equivalent of a put option</a:t>
            </a:r>
            <a:endParaRPr lang="en-US" sz="2500" dirty="0">
              <a:solidFill>
                <a:schemeClr val="tx2"/>
              </a:solidFill>
              <a:effectLst>
                <a:outerShdw blurRad="38100" dist="38100" dir="2700000" algn="tl">
                  <a:srgbClr val="000000">
                    <a:alpha val="43137"/>
                  </a:srgbClr>
                </a:outerShdw>
              </a:effectLst>
              <a:cs typeface="Calibri" pitchFamily="34" charset="0"/>
            </a:endParaRPr>
          </a:p>
        </p:txBody>
      </p:sp>
      <p:sp>
        <p:nvSpPr>
          <p:cNvPr id="13317" name="Rectangle 30"/>
          <p:cNvSpPr>
            <a:spLocks noChangeArrowheads="1"/>
          </p:cNvSpPr>
          <p:nvPr/>
        </p:nvSpPr>
        <p:spPr bwMode="auto">
          <a:xfrm>
            <a:off x="5562600" y="3048000"/>
            <a:ext cx="3454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2000"/>
          </a:p>
          <a:p>
            <a:pPr eaLnBrk="1" hangingPunct="1">
              <a:spcBef>
                <a:spcPct val="0"/>
              </a:spcBef>
            </a:pPr>
            <a:r>
              <a:rPr lang="en-US" altLang="en-US" sz="2000"/>
              <a:t>The auction result sets the guarantee price level</a:t>
            </a:r>
          </a:p>
          <a:p>
            <a:pPr eaLnBrk="1" hangingPunct="1">
              <a:spcBef>
                <a:spcPct val="0"/>
              </a:spcBef>
            </a:pPr>
            <a:endParaRPr lang="en-US" altLang="en-US" sz="1200"/>
          </a:p>
          <a:p>
            <a:pPr eaLnBrk="1" hangingPunct="1">
              <a:spcBef>
                <a:spcPct val="0"/>
              </a:spcBef>
            </a:pPr>
            <a:r>
              <a:rPr lang="en-US" altLang="en-US" sz="2000"/>
              <a:t>Auctioning  ensures that the least-cost climate mitigation activities are selected</a:t>
            </a:r>
          </a:p>
          <a:p>
            <a:pPr eaLnBrk="1" hangingPunct="1">
              <a:spcBef>
                <a:spcPct val="0"/>
              </a:spcBef>
            </a:pPr>
            <a:endParaRPr lang="en-US" altLang="en-US" sz="1200"/>
          </a:p>
          <a:p>
            <a:pPr eaLnBrk="1" hangingPunct="1">
              <a:spcBef>
                <a:spcPct val="0"/>
              </a:spcBef>
            </a:pPr>
            <a:r>
              <a:rPr lang="en-US" altLang="en-US" sz="2000"/>
              <a:t>Auction winners purchase the price guarantee (pay put premium)</a:t>
            </a:r>
          </a:p>
        </p:txBody>
      </p:sp>
      <p:sp>
        <p:nvSpPr>
          <p:cNvPr id="35" name="Rectangle 34"/>
          <p:cNvSpPr/>
          <p:nvPr/>
        </p:nvSpPr>
        <p:spPr>
          <a:xfrm>
            <a:off x="3892550" y="4456113"/>
            <a:ext cx="641350" cy="8366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2978150" y="5292725"/>
            <a:ext cx="914400" cy="3063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3320" name="Group 36"/>
          <p:cNvGrpSpPr>
            <a:grpSpLocks/>
          </p:cNvGrpSpPr>
          <p:nvPr/>
        </p:nvGrpSpPr>
        <p:grpSpPr bwMode="auto">
          <a:xfrm>
            <a:off x="1143000" y="5645150"/>
            <a:ext cx="3657600" cy="246063"/>
            <a:chOff x="5334000" y="3475390"/>
            <a:chExt cx="3657600" cy="246221"/>
          </a:xfrm>
        </p:grpSpPr>
        <p:sp>
          <p:nvSpPr>
            <p:cNvPr id="13331" name="TextBox 37"/>
            <p:cNvSpPr txBox="1">
              <a:spLocks noChangeArrowheads="1"/>
            </p:cNvSpPr>
            <p:nvPr/>
          </p:nvSpPr>
          <p:spPr bwMode="auto">
            <a:xfrm>
              <a:off x="53340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2008</a:t>
              </a:r>
            </a:p>
          </p:txBody>
        </p:sp>
        <p:grpSp>
          <p:nvGrpSpPr>
            <p:cNvPr id="13332" name="Group 38"/>
            <p:cNvGrpSpPr>
              <a:grpSpLocks/>
            </p:cNvGrpSpPr>
            <p:nvPr/>
          </p:nvGrpSpPr>
          <p:grpSpPr bwMode="auto">
            <a:xfrm>
              <a:off x="5854700" y="3475390"/>
              <a:ext cx="3136900" cy="246221"/>
              <a:chOff x="5854700" y="3475390"/>
              <a:chExt cx="3136900" cy="246221"/>
            </a:xfrm>
          </p:grpSpPr>
          <p:sp>
            <p:nvSpPr>
              <p:cNvPr id="13333" name="TextBox 39"/>
              <p:cNvSpPr txBox="1">
                <a:spLocks noChangeArrowheads="1"/>
              </p:cNvSpPr>
              <p:nvPr/>
            </p:nvSpPr>
            <p:spPr bwMode="auto">
              <a:xfrm>
                <a:off x="84582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2020</a:t>
                </a:r>
              </a:p>
            </p:txBody>
          </p:sp>
          <p:sp>
            <p:nvSpPr>
              <p:cNvPr id="13334" name="TextBox 40"/>
              <p:cNvSpPr txBox="1">
                <a:spLocks noChangeArrowheads="1"/>
              </p:cNvSpPr>
              <p:nvPr/>
            </p:nvSpPr>
            <p:spPr bwMode="auto">
              <a:xfrm>
                <a:off x="58547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2010</a:t>
                </a:r>
              </a:p>
            </p:txBody>
          </p:sp>
          <p:sp>
            <p:nvSpPr>
              <p:cNvPr id="13335" name="TextBox 41"/>
              <p:cNvSpPr txBox="1">
                <a:spLocks noChangeArrowheads="1"/>
              </p:cNvSpPr>
              <p:nvPr/>
            </p:nvSpPr>
            <p:spPr bwMode="auto">
              <a:xfrm>
                <a:off x="63754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2012</a:t>
                </a:r>
              </a:p>
            </p:txBody>
          </p:sp>
          <p:sp>
            <p:nvSpPr>
              <p:cNvPr id="13336" name="TextBox 42"/>
              <p:cNvSpPr txBox="1">
                <a:spLocks noChangeArrowheads="1"/>
              </p:cNvSpPr>
              <p:nvPr/>
            </p:nvSpPr>
            <p:spPr bwMode="auto">
              <a:xfrm>
                <a:off x="68961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2014</a:t>
                </a:r>
              </a:p>
            </p:txBody>
          </p:sp>
          <p:sp>
            <p:nvSpPr>
              <p:cNvPr id="13337" name="TextBox 43"/>
              <p:cNvSpPr txBox="1">
                <a:spLocks noChangeArrowheads="1"/>
              </p:cNvSpPr>
              <p:nvPr/>
            </p:nvSpPr>
            <p:spPr bwMode="auto">
              <a:xfrm>
                <a:off x="74168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2016</a:t>
                </a:r>
              </a:p>
            </p:txBody>
          </p:sp>
          <p:sp>
            <p:nvSpPr>
              <p:cNvPr id="13338" name="TextBox 44"/>
              <p:cNvSpPr txBox="1">
                <a:spLocks noChangeArrowheads="1"/>
              </p:cNvSpPr>
              <p:nvPr/>
            </p:nvSpPr>
            <p:spPr bwMode="auto">
              <a:xfrm>
                <a:off x="7937500" y="347539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2018</a:t>
                </a:r>
              </a:p>
            </p:txBody>
          </p:sp>
        </p:grpSp>
      </p:grpSp>
      <p:sp>
        <p:nvSpPr>
          <p:cNvPr id="13321" name="TextBox 45"/>
          <p:cNvSpPr txBox="1">
            <a:spLocks noChangeArrowheads="1"/>
          </p:cNvSpPr>
          <p:nvPr/>
        </p:nvSpPr>
        <p:spPr bwMode="auto">
          <a:xfrm>
            <a:off x="1198563" y="3594100"/>
            <a:ext cx="3457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a:t>Historic and hypothetical emission reduction prices*</a:t>
            </a:r>
          </a:p>
        </p:txBody>
      </p:sp>
      <p:cxnSp>
        <p:nvCxnSpPr>
          <p:cNvPr id="48" name="Straight Connector 47"/>
          <p:cNvCxnSpPr/>
          <p:nvPr/>
        </p:nvCxnSpPr>
        <p:spPr>
          <a:xfrm>
            <a:off x="2971800" y="5292725"/>
            <a:ext cx="17526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3323" name="TextBox 48"/>
          <p:cNvSpPr txBox="1">
            <a:spLocks noChangeArrowheads="1"/>
          </p:cNvSpPr>
          <p:nvPr/>
        </p:nvSpPr>
        <p:spPr bwMode="auto">
          <a:xfrm>
            <a:off x="1289050" y="5118100"/>
            <a:ext cx="2597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800" b="1"/>
              <a:t>“Put option” price guarantee </a:t>
            </a:r>
          </a:p>
        </p:txBody>
      </p:sp>
      <p:cxnSp>
        <p:nvCxnSpPr>
          <p:cNvPr id="50" name="Straight Connector 49"/>
          <p:cNvCxnSpPr/>
          <p:nvPr/>
        </p:nvCxnSpPr>
        <p:spPr>
          <a:xfrm>
            <a:off x="1295400" y="5599113"/>
            <a:ext cx="33528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38200" y="5986463"/>
            <a:ext cx="381000" cy="152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Rectangle 55"/>
          <p:cNvSpPr/>
          <p:nvPr/>
        </p:nvSpPr>
        <p:spPr>
          <a:xfrm>
            <a:off x="2794000" y="5986463"/>
            <a:ext cx="381000" cy="152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27" name="TextBox 56"/>
          <p:cNvSpPr txBox="1">
            <a:spLocks noChangeArrowheads="1"/>
          </p:cNvSpPr>
          <p:nvPr/>
        </p:nvSpPr>
        <p:spPr bwMode="auto">
          <a:xfrm>
            <a:off x="1206500" y="5956300"/>
            <a:ext cx="1949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Price guarantee exercised </a:t>
            </a:r>
          </a:p>
        </p:txBody>
      </p:sp>
      <p:sp>
        <p:nvSpPr>
          <p:cNvPr id="13328" name="TextBox 57"/>
          <p:cNvSpPr txBox="1">
            <a:spLocks noChangeArrowheads="1"/>
          </p:cNvSpPr>
          <p:nvPr/>
        </p:nvSpPr>
        <p:spPr bwMode="auto">
          <a:xfrm>
            <a:off x="3140075" y="5956300"/>
            <a:ext cx="212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t>Price guarantee </a:t>
            </a:r>
            <a:r>
              <a:rPr lang="en-US" altLang="en-US" sz="1000" b="1" u="sng"/>
              <a:t>not</a:t>
            </a:r>
            <a:r>
              <a:rPr lang="en-US" altLang="en-US" sz="1000" b="1"/>
              <a:t> exercised </a:t>
            </a:r>
          </a:p>
        </p:txBody>
      </p:sp>
      <p:sp>
        <p:nvSpPr>
          <p:cNvPr id="13329" name="Rectangle 30"/>
          <p:cNvSpPr>
            <a:spLocks noChangeArrowheads="1"/>
          </p:cNvSpPr>
          <p:nvPr/>
        </p:nvSpPr>
        <p:spPr bwMode="auto">
          <a:xfrm>
            <a:off x="3025775" y="6276975"/>
            <a:ext cx="3397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*Prices after 2014 are hypothetical and for explanatory purposes only.  </a:t>
            </a:r>
          </a:p>
        </p:txBody>
      </p:sp>
      <p:graphicFrame>
        <p:nvGraphicFramePr>
          <p:cNvPr id="13330" name="Chart 46"/>
          <p:cNvGraphicFramePr>
            <a:graphicFrameLocks/>
          </p:cNvGraphicFramePr>
          <p:nvPr/>
        </p:nvGraphicFramePr>
        <p:xfrm>
          <a:off x="792163" y="3613150"/>
          <a:ext cx="3911600" cy="2163763"/>
        </p:xfrm>
        <a:graphic>
          <a:graphicData uri="http://schemas.openxmlformats.org/presentationml/2006/ole">
            <mc:AlternateContent xmlns:mc="http://schemas.openxmlformats.org/markup-compatibility/2006">
              <mc:Choice xmlns:v="urn:schemas-microsoft-com:vml" Requires="v">
                <p:oleObj spid="_x0000_s1028" r:id="rId5" imgW="3913971" imgH="2164268" progId="Excel.Chart.8">
                  <p:embed/>
                </p:oleObj>
              </mc:Choice>
              <mc:Fallback>
                <p:oleObj r:id="rId5" imgW="3913971" imgH="216426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163" y="3613150"/>
                        <a:ext cx="39116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3829802"/>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274638"/>
            <a:ext cx="7986713" cy="471487"/>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it works: Step-by-step</a:t>
            </a:r>
            <a:endParaRPr lang="en-US" dirty="0">
              <a:effectLst>
                <a:outerShdw blurRad="38100" dist="38100" dir="2700000" algn="tl">
                  <a:srgbClr val="000000">
                    <a:alpha val="43137"/>
                  </a:srgbClr>
                </a:outerShdw>
              </a:effectLst>
              <a:cs typeface="Calibri" pitchFamily="34" charset="0"/>
            </a:endParaRPr>
          </a:p>
        </p:txBody>
      </p:sp>
      <p:pic>
        <p:nvPicPr>
          <p:cNvPr id="15363" name="Picture 11"/>
          <p:cNvPicPr>
            <a:picLocks noChangeAspect="1" noChangeArrowheads="1"/>
          </p:cNvPicPr>
          <p:nvPr/>
        </p:nvPicPr>
        <p:blipFill>
          <a:blip r:embed="rId3">
            <a:extLst>
              <a:ext uri="{28A0092B-C50C-407E-A947-70E740481C1C}">
                <a14:useLocalDpi xmlns:a14="http://schemas.microsoft.com/office/drawing/2010/main" val="0"/>
              </a:ext>
            </a:extLst>
          </a:blip>
          <a:srcRect l="3307" t="61497" r="4745" b="9198"/>
          <a:stretch>
            <a:fillRect/>
          </a:stretch>
        </p:blipFill>
        <p:spPr bwMode="auto">
          <a:xfrm>
            <a:off x="125413" y="4121150"/>
            <a:ext cx="87772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11"/>
          <p:cNvPicPr>
            <a:picLocks noChangeAspect="1" noChangeArrowheads="1"/>
          </p:cNvPicPr>
          <p:nvPr/>
        </p:nvPicPr>
        <p:blipFill>
          <a:blip r:embed="rId3">
            <a:extLst>
              <a:ext uri="{28A0092B-C50C-407E-A947-70E740481C1C}">
                <a14:useLocalDpi xmlns:a14="http://schemas.microsoft.com/office/drawing/2010/main" val="0"/>
              </a:ext>
            </a:extLst>
          </a:blip>
          <a:srcRect l="3307" t="5467" r="4745" b="67735"/>
          <a:stretch>
            <a:fillRect/>
          </a:stretch>
        </p:blipFill>
        <p:spPr bwMode="auto">
          <a:xfrm>
            <a:off x="125413" y="1225550"/>
            <a:ext cx="87772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11"/>
          <p:cNvPicPr>
            <a:picLocks noChangeAspect="1" noChangeArrowheads="1"/>
          </p:cNvPicPr>
          <p:nvPr/>
        </p:nvPicPr>
        <p:blipFill>
          <a:blip r:embed="rId3">
            <a:extLst>
              <a:ext uri="{28A0092B-C50C-407E-A947-70E740481C1C}">
                <a14:useLocalDpi xmlns:a14="http://schemas.microsoft.com/office/drawing/2010/main" val="0"/>
              </a:ext>
            </a:extLst>
          </a:blip>
          <a:srcRect l="3307" t="32668" r="4745" b="40134"/>
          <a:stretch>
            <a:fillRect/>
          </a:stretch>
        </p:blipFill>
        <p:spPr bwMode="auto">
          <a:xfrm>
            <a:off x="125413" y="2663825"/>
            <a:ext cx="87772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50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81000" y="762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The PAF </a:t>
            </a:r>
            <a:r>
              <a:rPr lang="en-US" altLang="en-US" sz="1800" dirty="0" smtClean="0"/>
              <a:t>has published </a:t>
            </a:r>
            <a:r>
              <a:rPr lang="en-US" altLang="en-US" sz="1800" dirty="0"/>
              <a:t>a list of </a:t>
            </a:r>
            <a:r>
              <a:rPr lang="en-US" altLang="en-US" sz="1800" dirty="0" smtClean="0"/>
              <a:t>eligibility </a:t>
            </a:r>
            <a:r>
              <a:rPr lang="en-US" altLang="en-US" sz="1800" dirty="0"/>
              <a:t>criteria for emission reductions</a:t>
            </a:r>
          </a:p>
        </p:txBody>
      </p:sp>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smtClean="0"/>
              <a:t>Project selection criteria</a:t>
            </a:r>
          </a:p>
        </p:txBody>
      </p:sp>
      <p:grpSp>
        <p:nvGrpSpPr>
          <p:cNvPr id="17412" name="Group 1"/>
          <p:cNvGrpSpPr>
            <a:grpSpLocks/>
          </p:cNvGrpSpPr>
          <p:nvPr/>
        </p:nvGrpSpPr>
        <p:grpSpPr bwMode="auto">
          <a:xfrm>
            <a:off x="4953000" y="1143000"/>
            <a:ext cx="3886200" cy="2171700"/>
            <a:chOff x="609600" y="1866900"/>
            <a:chExt cx="3657600" cy="2171700"/>
          </a:xfrm>
        </p:grpSpPr>
        <p:sp>
          <p:nvSpPr>
            <p:cNvPr id="3" name="Rectangle 2"/>
            <p:cNvSpPr/>
            <p:nvPr/>
          </p:nvSpPr>
          <p:spPr>
            <a:xfrm>
              <a:off x="609600" y="2209800"/>
              <a:ext cx="3657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endParaRPr lang="en-US" altLang="en-US" sz="400" dirty="0">
                <a:solidFill>
                  <a:schemeClr val="tx1"/>
                </a:solidFill>
              </a:endParaRPr>
            </a:p>
            <a:p>
              <a:pPr marL="171450" indent="-171450" eaLnBrk="1" hangingPunct="1">
                <a:spcAft>
                  <a:spcPts val="600"/>
                </a:spcAft>
                <a:buFont typeface="Arial" panose="020B0604020202020204" pitchFamily="34" charset="0"/>
                <a:buChar char="•"/>
                <a:defRPr/>
              </a:pPr>
              <a:r>
                <a:rPr lang="en-US" altLang="en-US" sz="1600" dirty="0">
                  <a:solidFill>
                    <a:schemeClr val="tx1"/>
                  </a:solidFill>
                </a:rPr>
                <a:t>To review environmental, health and safety risks of the project an audit </a:t>
              </a:r>
              <a:r>
                <a:rPr lang="en-US" altLang="en-US" sz="1600" dirty="0" smtClean="0">
                  <a:solidFill>
                    <a:schemeClr val="tx1"/>
                  </a:solidFill>
                </a:rPr>
                <a:t>against </a:t>
              </a:r>
              <a:r>
                <a:rPr lang="en-US" altLang="en-US" sz="1600" dirty="0">
                  <a:solidFill>
                    <a:schemeClr val="tx1"/>
                  </a:solidFill>
                </a:rPr>
                <a:t>key performance criteria will be required just prior to put option </a:t>
              </a:r>
              <a:r>
                <a:rPr lang="en-US" altLang="en-US" sz="1600" dirty="0" smtClean="0">
                  <a:solidFill>
                    <a:schemeClr val="tx1"/>
                  </a:solidFill>
                </a:rPr>
                <a:t>redemption</a:t>
              </a:r>
              <a:endParaRPr lang="en-US" altLang="en-US" sz="800" dirty="0">
                <a:solidFill>
                  <a:schemeClr val="tx1"/>
                </a:solidFill>
              </a:endParaRPr>
            </a:p>
            <a:p>
              <a:pPr marL="171450" indent="-171450" eaLnBrk="1" hangingPunct="1">
                <a:spcAft>
                  <a:spcPts val="600"/>
                </a:spcAft>
                <a:buFont typeface="Arial" panose="020B0604020202020204" pitchFamily="34" charset="0"/>
                <a:buChar char="•"/>
                <a:defRPr/>
              </a:pPr>
              <a:r>
                <a:rPr lang="en-US" altLang="en-US" sz="1600" dirty="0">
                  <a:solidFill>
                    <a:schemeClr val="tx1"/>
                  </a:solidFill>
                </a:rPr>
                <a:t>Audit to be performed by </a:t>
              </a:r>
              <a:r>
                <a:rPr lang="en-US" altLang="en-US" sz="1600" dirty="0" smtClean="0">
                  <a:solidFill>
                    <a:schemeClr val="tx1"/>
                  </a:solidFill>
                </a:rPr>
                <a:t>a CDM </a:t>
              </a:r>
              <a:r>
                <a:rPr lang="en-US" altLang="en-US" sz="1600" dirty="0">
                  <a:solidFill>
                    <a:schemeClr val="tx1"/>
                  </a:solidFill>
                </a:rPr>
                <a:t>DOE </a:t>
              </a:r>
              <a:r>
                <a:rPr lang="en-US" altLang="en-US" sz="1600" dirty="0" smtClean="0">
                  <a:solidFill>
                    <a:schemeClr val="tx1"/>
                  </a:solidFill>
                </a:rPr>
                <a:t>(could be the same that performs CDM verification)</a:t>
              </a:r>
              <a:endParaRPr lang="en-US" sz="800" dirty="0">
                <a:solidFill>
                  <a:schemeClr val="tx1"/>
                </a:solidFill>
              </a:endParaRPr>
            </a:p>
            <a:p>
              <a:pPr marL="171450" indent="-171450" eaLnBrk="1" hangingPunct="1">
                <a:spcAft>
                  <a:spcPts val="600"/>
                </a:spcAft>
                <a:buFont typeface="Arial" panose="020B0604020202020204" pitchFamily="34" charset="0"/>
                <a:buChar char="•"/>
                <a:defRPr/>
              </a:pPr>
              <a:r>
                <a:rPr lang="en-US" sz="1600" dirty="0">
                  <a:solidFill>
                    <a:schemeClr val="tx1"/>
                  </a:solidFill>
                </a:rPr>
                <a:t> The cost of the EHS inspection is to be borne by the option </a:t>
              </a:r>
              <a:r>
                <a:rPr lang="en-US" sz="1600" dirty="0" smtClean="0">
                  <a:solidFill>
                    <a:schemeClr val="tx1"/>
                  </a:solidFill>
                </a:rPr>
                <a:t>owner</a:t>
              </a:r>
              <a:endParaRPr lang="en-US" sz="1600" dirty="0">
                <a:solidFill>
                  <a:schemeClr val="tx1"/>
                </a:solidFill>
              </a:endParaRPr>
            </a:p>
            <a:p>
              <a:pPr marL="171450" indent="-171450" eaLnBrk="1" hangingPunct="1">
                <a:spcAft>
                  <a:spcPts val="600"/>
                </a:spcAft>
                <a:buFont typeface="Arial" panose="020B0604020202020204" pitchFamily="34" charset="0"/>
                <a:buChar char="•"/>
                <a:defRPr/>
              </a:pPr>
              <a:r>
                <a:rPr lang="en-US" sz="1600" dirty="0" smtClean="0">
                  <a:solidFill>
                    <a:schemeClr val="tx1"/>
                  </a:solidFill>
                </a:rPr>
                <a:t>The EHS audit </a:t>
              </a:r>
              <a:r>
                <a:rPr lang="en-US" sz="1600" dirty="0">
                  <a:solidFill>
                    <a:schemeClr val="tx1"/>
                  </a:solidFill>
                </a:rPr>
                <a:t>will be required with each put option redemption (i.e., annually</a:t>
              </a:r>
              <a:r>
                <a:rPr lang="en-US" sz="1600" dirty="0" smtClean="0">
                  <a:solidFill>
                    <a:schemeClr val="tx1"/>
                  </a:solidFill>
                </a:rPr>
                <a:t>)</a:t>
              </a:r>
              <a:endParaRPr lang="en-US" sz="800" dirty="0">
                <a:solidFill>
                  <a:schemeClr val="tx1"/>
                </a:solidFill>
              </a:endParaRPr>
            </a:p>
            <a:p>
              <a:pPr marL="171450" indent="-171450" eaLnBrk="1" hangingPunct="1">
                <a:spcAft>
                  <a:spcPts val="600"/>
                </a:spcAft>
                <a:buFont typeface="Arial" panose="020B0604020202020204" pitchFamily="34" charset="0"/>
                <a:buChar char="•"/>
                <a:defRPr/>
              </a:pPr>
              <a:r>
                <a:rPr lang="en-US" sz="1600" dirty="0">
                  <a:solidFill>
                    <a:schemeClr val="tx1"/>
                  </a:solidFill>
                </a:rPr>
                <a:t>The EHS criteria are being worded so as to be readily answered, in order to achieve a pass or fail result. </a:t>
              </a:r>
            </a:p>
            <a:p>
              <a:pPr marL="171450" indent="-171450" eaLnBrk="1" hangingPunct="1">
                <a:buFont typeface="Arial" panose="020B0604020202020204" pitchFamily="34" charset="0"/>
                <a:buChar char="•"/>
                <a:defRPr/>
              </a:pPr>
              <a:endParaRPr lang="en-US" altLang="en-US" sz="1600" dirty="0">
                <a:solidFill>
                  <a:schemeClr val="tx1"/>
                </a:solidFill>
              </a:endParaRPr>
            </a:p>
            <a:p>
              <a:pPr eaLnBrk="1" hangingPunct="1">
                <a:defRPr/>
              </a:pPr>
              <a:endParaRPr lang="en-US" altLang="en-US" sz="1200" dirty="0">
                <a:solidFill>
                  <a:schemeClr val="tx1"/>
                </a:solidFill>
              </a:endParaRPr>
            </a:p>
          </p:txBody>
        </p:sp>
        <p:sp>
          <p:nvSpPr>
            <p:cNvPr id="9" name="Rectangle 8"/>
            <p:cNvSpPr/>
            <p:nvPr/>
          </p:nvSpPr>
          <p:spPr>
            <a:xfrm>
              <a:off x="609600" y="1866900"/>
              <a:ext cx="36576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Environmental, Health &amp; Safety </a:t>
              </a:r>
            </a:p>
          </p:txBody>
        </p:sp>
        <p:cxnSp>
          <p:nvCxnSpPr>
            <p:cNvPr id="14" name="Straight Connector 13"/>
            <p:cNvCxnSpPr/>
            <p:nvPr/>
          </p:nvCxnSpPr>
          <p:spPr>
            <a:xfrm>
              <a:off x="609600" y="22098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413" name="Group 17"/>
          <p:cNvGrpSpPr>
            <a:grpSpLocks/>
          </p:cNvGrpSpPr>
          <p:nvPr/>
        </p:nvGrpSpPr>
        <p:grpSpPr bwMode="auto">
          <a:xfrm>
            <a:off x="457200" y="3184525"/>
            <a:ext cx="4114800" cy="1920875"/>
            <a:chOff x="609600" y="4267200"/>
            <a:chExt cx="3657600" cy="1920875"/>
          </a:xfrm>
        </p:grpSpPr>
        <p:sp>
          <p:nvSpPr>
            <p:cNvPr id="6" name="Rectangle 5"/>
            <p:cNvSpPr/>
            <p:nvPr/>
          </p:nvSpPr>
          <p:spPr>
            <a:xfrm>
              <a:off x="609600" y="4610100"/>
              <a:ext cx="3657600" cy="157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r>
                <a:rPr lang="en-US" sz="1600" dirty="0">
                  <a:solidFill>
                    <a:schemeClr val="tx1"/>
                  </a:solidFill>
                </a:rPr>
                <a:t>Most countries </a:t>
              </a:r>
              <a:r>
                <a:rPr lang="en-US" sz="1600" dirty="0" smtClean="0">
                  <a:solidFill>
                    <a:schemeClr val="tx1"/>
                  </a:solidFill>
                </a:rPr>
                <a:t>are eligible </a:t>
              </a:r>
              <a:r>
                <a:rPr lang="en-US" sz="1600" dirty="0">
                  <a:solidFill>
                    <a:schemeClr val="tx1"/>
                  </a:solidFill>
                </a:rPr>
                <a:t>in the 1st auction</a:t>
              </a:r>
            </a:p>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Font typeface="Arial" panose="020B0604020202020204" pitchFamily="34" charset="0"/>
                <a:buChar char="•"/>
                <a:defRPr/>
              </a:pPr>
              <a:r>
                <a:rPr lang="en-US" sz="1600" dirty="0">
                  <a:solidFill>
                    <a:schemeClr val="tx1"/>
                  </a:solidFill>
                </a:rPr>
                <a:t>Country-specific future auctions possible</a:t>
              </a:r>
            </a:p>
          </p:txBody>
        </p:sp>
        <p:sp>
          <p:nvSpPr>
            <p:cNvPr id="11" name="Rectangle 10"/>
            <p:cNvSpPr/>
            <p:nvPr/>
          </p:nvSpPr>
          <p:spPr>
            <a:xfrm>
              <a:off x="609600" y="4267200"/>
              <a:ext cx="36576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Countries</a:t>
              </a:r>
            </a:p>
          </p:txBody>
        </p:sp>
        <p:cxnSp>
          <p:nvCxnSpPr>
            <p:cNvPr id="15" name="Straight Connector 14"/>
            <p:cNvCxnSpPr/>
            <p:nvPr/>
          </p:nvCxnSpPr>
          <p:spPr>
            <a:xfrm>
              <a:off x="609600" y="46101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414" name="Group 12"/>
          <p:cNvGrpSpPr>
            <a:grpSpLocks/>
          </p:cNvGrpSpPr>
          <p:nvPr/>
        </p:nvGrpSpPr>
        <p:grpSpPr bwMode="auto">
          <a:xfrm>
            <a:off x="457200" y="4343400"/>
            <a:ext cx="4114800" cy="1920875"/>
            <a:chOff x="5029200" y="4267200"/>
            <a:chExt cx="3657600" cy="1920875"/>
          </a:xfrm>
        </p:grpSpPr>
        <p:sp>
          <p:nvSpPr>
            <p:cNvPr id="8" name="Rectangle 7"/>
            <p:cNvSpPr/>
            <p:nvPr/>
          </p:nvSpPr>
          <p:spPr>
            <a:xfrm>
              <a:off x="5029200" y="4610100"/>
              <a:ext cx="3657600" cy="157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r>
                <a:rPr lang="en-US" sz="1600" dirty="0">
                  <a:solidFill>
                    <a:schemeClr val="tx1"/>
                  </a:solidFill>
                </a:rPr>
                <a:t>First auction will </a:t>
              </a:r>
              <a:r>
                <a:rPr lang="en-US" sz="1600" dirty="0" smtClean="0">
                  <a:solidFill>
                    <a:schemeClr val="tx1"/>
                  </a:solidFill>
                </a:rPr>
                <a:t>accept only CDM </a:t>
              </a:r>
              <a:r>
                <a:rPr lang="en-US" sz="1600" dirty="0">
                  <a:solidFill>
                    <a:schemeClr val="tx1"/>
                  </a:solidFill>
                </a:rPr>
                <a:t>credits – thus projects will have to be CDM registered</a:t>
              </a:r>
            </a:p>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Font typeface="Arial" panose="020B0604020202020204" pitchFamily="34" charset="0"/>
                <a:buChar char="•"/>
                <a:defRPr/>
              </a:pPr>
              <a:r>
                <a:rPr lang="en-US" sz="1600" dirty="0">
                  <a:solidFill>
                    <a:schemeClr val="tx1"/>
                  </a:solidFill>
                </a:rPr>
                <a:t>Credits must be “fresh”, issued post auction</a:t>
              </a:r>
            </a:p>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Font typeface="Arial" panose="020B0604020202020204" pitchFamily="34" charset="0"/>
                <a:buChar char="•"/>
                <a:defRPr/>
              </a:pPr>
              <a:r>
                <a:rPr lang="en-US" sz="1600" dirty="0">
                  <a:solidFill>
                    <a:schemeClr val="tx1"/>
                  </a:solidFill>
                </a:rPr>
                <a:t>Future auctions </a:t>
              </a:r>
              <a:r>
                <a:rPr lang="en-US" sz="1600" dirty="0" smtClean="0">
                  <a:solidFill>
                    <a:schemeClr val="tx1"/>
                  </a:solidFill>
                </a:rPr>
                <a:t>may be open </a:t>
              </a:r>
              <a:r>
                <a:rPr lang="en-US" sz="1600" dirty="0">
                  <a:solidFill>
                    <a:schemeClr val="tx1"/>
                  </a:solidFill>
                </a:rPr>
                <a:t>to other standards</a:t>
              </a:r>
            </a:p>
          </p:txBody>
        </p:sp>
        <p:sp>
          <p:nvSpPr>
            <p:cNvPr id="12" name="Rectangle 11"/>
            <p:cNvSpPr/>
            <p:nvPr/>
          </p:nvSpPr>
          <p:spPr>
            <a:xfrm>
              <a:off x="5029200" y="4267200"/>
              <a:ext cx="36576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Emission reductions</a:t>
              </a:r>
            </a:p>
          </p:txBody>
        </p:sp>
        <p:cxnSp>
          <p:nvCxnSpPr>
            <p:cNvPr id="16" name="Straight Connector 15"/>
            <p:cNvCxnSpPr/>
            <p:nvPr/>
          </p:nvCxnSpPr>
          <p:spPr>
            <a:xfrm>
              <a:off x="5029200" y="46101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415" name="Group 4"/>
          <p:cNvGrpSpPr>
            <a:grpSpLocks/>
          </p:cNvGrpSpPr>
          <p:nvPr/>
        </p:nvGrpSpPr>
        <p:grpSpPr bwMode="auto">
          <a:xfrm>
            <a:off x="457200" y="1143000"/>
            <a:ext cx="4114800" cy="2157413"/>
            <a:chOff x="5029200" y="1881188"/>
            <a:chExt cx="3657600" cy="2157412"/>
          </a:xfrm>
        </p:grpSpPr>
        <p:sp>
          <p:nvSpPr>
            <p:cNvPr id="7" name="Rectangle 6"/>
            <p:cNvSpPr/>
            <p:nvPr/>
          </p:nvSpPr>
          <p:spPr>
            <a:xfrm>
              <a:off x="5029200" y="2209801"/>
              <a:ext cx="3657600" cy="182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1450" indent="-171450" eaLnBrk="1" hangingPunct="1">
                <a:buFont typeface="Arial" panose="020B0604020202020204" pitchFamily="34" charset="0"/>
                <a:buChar char="•"/>
                <a:defRPr/>
              </a:pPr>
              <a:r>
                <a:rPr lang="en-US" sz="1600" dirty="0">
                  <a:solidFill>
                    <a:schemeClr val="tx1"/>
                  </a:solidFill>
                </a:rPr>
                <a:t>The first auction will target methane </a:t>
              </a:r>
            </a:p>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Font typeface="Arial" panose="020B0604020202020204" pitchFamily="34" charset="0"/>
                <a:buChar char="•"/>
                <a:defRPr/>
              </a:pPr>
              <a:r>
                <a:rPr lang="en-US" sz="1600" dirty="0" smtClean="0">
                  <a:solidFill>
                    <a:schemeClr val="tx1"/>
                  </a:solidFill>
                </a:rPr>
                <a:t>Waste</a:t>
              </a:r>
              <a:r>
                <a:rPr lang="en-US" sz="1600" dirty="0">
                  <a:solidFill>
                    <a:schemeClr val="tx1"/>
                  </a:solidFill>
                </a:rPr>
                <a:t>, waste water and agricultural </a:t>
              </a:r>
              <a:r>
                <a:rPr lang="en-US" sz="1600" dirty="0" smtClean="0">
                  <a:solidFill>
                    <a:schemeClr val="tx1"/>
                  </a:solidFill>
                </a:rPr>
                <a:t>waste projects</a:t>
              </a:r>
              <a:endParaRPr lang="en-US" sz="1600" dirty="0">
                <a:solidFill>
                  <a:schemeClr val="tx1"/>
                </a:solidFill>
              </a:endParaRPr>
            </a:p>
            <a:p>
              <a:pPr marL="171450" indent="-171450" eaLnBrk="1" hangingPunct="1">
                <a:buFont typeface="Arial" panose="020B0604020202020204" pitchFamily="34" charset="0"/>
                <a:buChar char="•"/>
                <a:defRPr/>
              </a:pPr>
              <a:endParaRPr lang="en-US" sz="400" dirty="0">
                <a:solidFill>
                  <a:schemeClr val="tx1"/>
                </a:solidFill>
              </a:endParaRPr>
            </a:p>
            <a:p>
              <a:pPr marL="171450" indent="-171450" eaLnBrk="1" hangingPunct="1">
                <a:buFont typeface="Arial" panose="020B0604020202020204" pitchFamily="34" charset="0"/>
                <a:buChar char="•"/>
                <a:defRPr/>
              </a:pPr>
              <a:r>
                <a:rPr lang="en-US" sz="1600" dirty="0">
                  <a:solidFill>
                    <a:schemeClr val="tx1"/>
                  </a:solidFill>
                </a:rPr>
                <a:t>Other (including non-methane) sectors in future auctions</a:t>
              </a:r>
            </a:p>
          </p:txBody>
        </p:sp>
        <p:sp>
          <p:nvSpPr>
            <p:cNvPr id="10" name="Rectangle 9"/>
            <p:cNvSpPr/>
            <p:nvPr/>
          </p:nvSpPr>
          <p:spPr>
            <a:xfrm>
              <a:off x="5029200" y="1881188"/>
              <a:ext cx="36576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Sectors</a:t>
              </a:r>
            </a:p>
          </p:txBody>
        </p:sp>
        <p:cxnSp>
          <p:nvCxnSpPr>
            <p:cNvPr id="17" name="Straight Connector 16"/>
            <p:cNvCxnSpPr/>
            <p:nvPr/>
          </p:nvCxnSpPr>
          <p:spPr>
            <a:xfrm>
              <a:off x="5029200" y="2209801"/>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652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74638"/>
            <a:ext cx="8458200" cy="476250"/>
          </a:xfrm>
          <a:prstGeom prst="rect">
            <a:avLst/>
          </a:prstGeom>
          <a:noFill/>
        </p:spPr>
        <p:txBody>
          <a:bodyPr>
            <a:spAutoFit/>
          </a:bodyPr>
          <a:lstStyle>
            <a:defPPr>
              <a:defRPr lang="en-US"/>
            </a:defPPr>
            <a:lvl1pPr defTabSz="914186" fontAlgn="auto">
              <a:spcAft>
                <a:spcPts val="0"/>
              </a:spcAft>
              <a:defRPr sz="2500">
                <a:solidFill>
                  <a:schemeClr val="tx2"/>
                </a:solidFill>
                <a:effectLst>
                  <a:outerShdw blurRad="38100" dist="38100" dir="2700000" algn="tl">
                    <a:srgbClr val="000000">
                      <a:alpha val="43137"/>
                    </a:srgbClr>
                  </a:outerShdw>
                </a:effectLst>
                <a:latin typeface="+mj-lt"/>
                <a:ea typeface="+mj-ea"/>
                <a:cs typeface="Calibri" pitchFamily="34" charset="0"/>
              </a:defRPr>
            </a:lvl1pPr>
          </a:lstStyle>
          <a:p>
            <a:pPr eaLnBrk="1" hangingPunct="1">
              <a:defRPr/>
            </a:pPr>
            <a:r>
              <a:rPr lang="en-US" dirty="0" smtClean="0"/>
              <a:t>Eligible generation and issuance dates</a:t>
            </a:r>
          </a:p>
        </p:txBody>
      </p:sp>
      <p:sp>
        <p:nvSpPr>
          <p:cNvPr id="12" name="TextBox 47"/>
          <p:cNvSpPr txBox="1">
            <a:spLocks noChangeArrowheads="1"/>
          </p:cNvSpPr>
          <p:nvPr/>
        </p:nvSpPr>
        <p:spPr bwMode="auto">
          <a:xfrm rot="-1418398">
            <a:off x="2430463" y="910994"/>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Auction Date</a:t>
            </a:r>
            <a:endParaRPr lang="en-US" altLang="en-US" sz="900" b="1" dirty="0"/>
          </a:p>
        </p:txBody>
      </p:sp>
      <p:sp>
        <p:nvSpPr>
          <p:cNvPr id="13" name="TextBox 48"/>
          <p:cNvSpPr txBox="1">
            <a:spLocks noChangeArrowheads="1"/>
          </p:cNvSpPr>
          <p:nvPr/>
        </p:nvSpPr>
        <p:spPr bwMode="auto">
          <a:xfrm rot="-1248535">
            <a:off x="4647059" y="1448717"/>
            <a:ext cx="151229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a:t>September </a:t>
            </a:r>
            <a:r>
              <a:rPr lang="en-US" altLang="en-US" sz="900" b="1" dirty="0" smtClean="0"/>
              <a:t>30, 2017</a:t>
            </a:r>
            <a:endParaRPr lang="en-US" altLang="en-US" sz="900" b="1" dirty="0"/>
          </a:p>
        </p:txBody>
      </p:sp>
      <p:sp>
        <p:nvSpPr>
          <p:cNvPr id="14" name="TextBox 49"/>
          <p:cNvSpPr txBox="1">
            <a:spLocks noChangeArrowheads="1"/>
          </p:cNvSpPr>
          <p:nvPr/>
        </p:nvSpPr>
        <p:spPr bwMode="auto">
          <a:xfrm rot="-1248535">
            <a:off x="5758309" y="1955100"/>
            <a:ext cx="151229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September 30, </a:t>
            </a:r>
            <a:r>
              <a:rPr lang="en-US" altLang="en-US" sz="900" b="1" dirty="0"/>
              <a:t>2018</a:t>
            </a:r>
          </a:p>
        </p:txBody>
      </p:sp>
      <p:sp>
        <p:nvSpPr>
          <p:cNvPr id="15" name="TextBox 50"/>
          <p:cNvSpPr txBox="1">
            <a:spLocks noChangeArrowheads="1"/>
          </p:cNvSpPr>
          <p:nvPr/>
        </p:nvSpPr>
        <p:spPr bwMode="auto">
          <a:xfrm rot="-1248535">
            <a:off x="6871147" y="2515256"/>
            <a:ext cx="151229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September 30, </a:t>
            </a:r>
            <a:r>
              <a:rPr lang="en-US" altLang="en-US" sz="900" b="1" dirty="0"/>
              <a:t>2019</a:t>
            </a:r>
          </a:p>
        </p:txBody>
      </p:sp>
      <p:sp>
        <p:nvSpPr>
          <p:cNvPr id="16" name="TextBox 51"/>
          <p:cNvSpPr txBox="1">
            <a:spLocks noChangeArrowheads="1"/>
          </p:cNvSpPr>
          <p:nvPr/>
        </p:nvSpPr>
        <p:spPr bwMode="auto">
          <a:xfrm rot="-1248535">
            <a:off x="7983984" y="3075032"/>
            <a:ext cx="151229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September, 30 </a:t>
            </a:r>
            <a:r>
              <a:rPr lang="en-US" altLang="en-US" sz="900" b="1" dirty="0"/>
              <a:t>2020</a:t>
            </a:r>
          </a:p>
        </p:txBody>
      </p:sp>
      <p:sp>
        <p:nvSpPr>
          <p:cNvPr id="18" name="TextBox 52"/>
          <p:cNvSpPr txBox="1">
            <a:spLocks noChangeArrowheads="1"/>
          </p:cNvSpPr>
          <p:nvPr/>
        </p:nvSpPr>
        <p:spPr bwMode="auto">
          <a:xfrm>
            <a:off x="152400" y="1288819"/>
            <a:ext cx="1717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dirty="0"/>
              <a:t>Redemption 1 – </a:t>
            </a:r>
          </a:p>
          <a:p>
            <a:pPr>
              <a:spcBef>
                <a:spcPct val="0"/>
              </a:spcBef>
              <a:buFontTx/>
              <a:buNone/>
            </a:pPr>
            <a:r>
              <a:rPr lang="en-US" altLang="en-US" sz="1000" b="1" dirty="0"/>
              <a:t>September 2016</a:t>
            </a:r>
          </a:p>
        </p:txBody>
      </p:sp>
      <p:sp>
        <p:nvSpPr>
          <p:cNvPr id="19" name="TextBox 53"/>
          <p:cNvSpPr txBox="1">
            <a:spLocks noChangeArrowheads="1"/>
          </p:cNvSpPr>
          <p:nvPr/>
        </p:nvSpPr>
        <p:spPr bwMode="auto">
          <a:xfrm>
            <a:off x="152400" y="1838094"/>
            <a:ext cx="17065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a:t>Redemption 2 – </a:t>
            </a:r>
          </a:p>
          <a:p>
            <a:pPr>
              <a:spcBef>
                <a:spcPct val="0"/>
              </a:spcBef>
              <a:buFontTx/>
              <a:buNone/>
            </a:pPr>
            <a:r>
              <a:rPr lang="en-US" altLang="en-US" sz="1000" b="1"/>
              <a:t>September 2017</a:t>
            </a:r>
          </a:p>
        </p:txBody>
      </p:sp>
      <p:sp>
        <p:nvSpPr>
          <p:cNvPr id="20" name="TextBox 54"/>
          <p:cNvSpPr txBox="1">
            <a:spLocks noChangeArrowheads="1"/>
          </p:cNvSpPr>
          <p:nvPr/>
        </p:nvSpPr>
        <p:spPr bwMode="auto">
          <a:xfrm>
            <a:off x="152400" y="2401657"/>
            <a:ext cx="17065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a:t>Redemption 3 – </a:t>
            </a:r>
          </a:p>
          <a:p>
            <a:pPr>
              <a:spcBef>
                <a:spcPct val="0"/>
              </a:spcBef>
              <a:buFontTx/>
              <a:buNone/>
            </a:pPr>
            <a:r>
              <a:rPr lang="en-US" altLang="en-US" sz="1000" b="1"/>
              <a:t>September 2018</a:t>
            </a:r>
          </a:p>
        </p:txBody>
      </p:sp>
      <p:sp>
        <p:nvSpPr>
          <p:cNvPr id="27" name="TextBox 55"/>
          <p:cNvSpPr txBox="1">
            <a:spLocks noChangeArrowheads="1"/>
          </p:cNvSpPr>
          <p:nvPr/>
        </p:nvSpPr>
        <p:spPr bwMode="auto">
          <a:xfrm>
            <a:off x="152400" y="2949344"/>
            <a:ext cx="1706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a:t>Redemption 4 – </a:t>
            </a:r>
          </a:p>
          <a:p>
            <a:pPr>
              <a:spcBef>
                <a:spcPct val="0"/>
              </a:spcBef>
              <a:buFontTx/>
              <a:buNone/>
            </a:pPr>
            <a:r>
              <a:rPr lang="en-US" altLang="en-US" sz="1000" b="1"/>
              <a:t>September 2019</a:t>
            </a:r>
          </a:p>
        </p:txBody>
      </p:sp>
      <p:sp>
        <p:nvSpPr>
          <p:cNvPr id="28" name="TextBox 56"/>
          <p:cNvSpPr txBox="1">
            <a:spLocks noChangeArrowheads="1"/>
          </p:cNvSpPr>
          <p:nvPr/>
        </p:nvSpPr>
        <p:spPr bwMode="auto">
          <a:xfrm>
            <a:off x="152400" y="3498619"/>
            <a:ext cx="1706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a:t>Redemption 5 – </a:t>
            </a:r>
          </a:p>
          <a:p>
            <a:pPr>
              <a:spcBef>
                <a:spcPct val="0"/>
              </a:spcBef>
              <a:buFontTx/>
              <a:buNone/>
            </a:pPr>
            <a:r>
              <a:rPr lang="en-US" altLang="en-US" sz="1000" b="1"/>
              <a:t>September 2020</a:t>
            </a:r>
          </a:p>
        </p:txBody>
      </p:sp>
      <p:sp>
        <p:nvSpPr>
          <p:cNvPr id="29" name="Rectangle 28"/>
          <p:cNvSpPr/>
          <p:nvPr/>
        </p:nvSpPr>
        <p:spPr>
          <a:xfrm>
            <a:off x="1912938" y="1288819"/>
            <a:ext cx="1627187" cy="549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0" name="Rectangle 29"/>
          <p:cNvSpPr/>
          <p:nvPr/>
        </p:nvSpPr>
        <p:spPr>
          <a:xfrm>
            <a:off x="2447925" y="1338032"/>
            <a:ext cx="1093788"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1" name="Rectangle 30"/>
          <p:cNvSpPr/>
          <p:nvPr/>
        </p:nvSpPr>
        <p:spPr>
          <a:xfrm>
            <a:off x="1887538" y="1846032"/>
            <a:ext cx="2776537" cy="549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2" name="Rectangle 31"/>
          <p:cNvSpPr/>
          <p:nvPr/>
        </p:nvSpPr>
        <p:spPr>
          <a:xfrm>
            <a:off x="3017838" y="1893657"/>
            <a:ext cx="1646237"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3" name="Rectangle 32"/>
          <p:cNvSpPr/>
          <p:nvPr/>
        </p:nvSpPr>
        <p:spPr>
          <a:xfrm>
            <a:off x="2465388" y="2387369"/>
            <a:ext cx="3290887" cy="5476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4" name="Rectangle 33"/>
          <p:cNvSpPr/>
          <p:nvPr/>
        </p:nvSpPr>
        <p:spPr>
          <a:xfrm>
            <a:off x="4127500" y="2442932"/>
            <a:ext cx="1646238"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5" name="Rectangle 34"/>
          <p:cNvSpPr/>
          <p:nvPr/>
        </p:nvSpPr>
        <p:spPr>
          <a:xfrm>
            <a:off x="3578225" y="2923944"/>
            <a:ext cx="3290888" cy="549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6" name="Rectangle 35"/>
          <p:cNvSpPr/>
          <p:nvPr/>
        </p:nvSpPr>
        <p:spPr>
          <a:xfrm>
            <a:off x="5241925" y="2981094"/>
            <a:ext cx="164465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7" name="Rectangle 36"/>
          <p:cNvSpPr/>
          <p:nvPr/>
        </p:nvSpPr>
        <p:spPr>
          <a:xfrm>
            <a:off x="4664075" y="3481157"/>
            <a:ext cx="3321050" cy="5476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38" name="Rectangle 37"/>
          <p:cNvSpPr/>
          <p:nvPr/>
        </p:nvSpPr>
        <p:spPr>
          <a:xfrm>
            <a:off x="6353175" y="3528782"/>
            <a:ext cx="164465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cxnSp>
        <p:nvCxnSpPr>
          <p:cNvPr id="39" name="Straight Connector 38"/>
          <p:cNvCxnSpPr/>
          <p:nvPr/>
        </p:nvCxnSpPr>
        <p:spPr>
          <a:xfrm>
            <a:off x="4664075" y="1837008"/>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0" y="1288819"/>
            <a:ext cx="8763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8600" y="1838094"/>
            <a:ext cx="8763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8600" y="2935057"/>
            <a:ext cx="8763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8600" y="3482744"/>
            <a:ext cx="8763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8600" y="4032019"/>
            <a:ext cx="8763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8600" y="2385782"/>
            <a:ext cx="8763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38400" y="1288819"/>
            <a:ext cx="0" cy="2743200"/>
          </a:xfrm>
          <a:prstGeom prst="line">
            <a:avLst/>
          </a:prstGeom>
          <a:ln w="2540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42692" y="1288819"/>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75325" y="2373203"/>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88163" y="2930184"/>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01000" y="3489960"/>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a:spLocks noChangeAspect="1"/>
          </p:cNvSpPr>
          <p:nvPr/>
        </p:nvSpPr>
        <p:spPr>
          <a:xfrm>
            <a:off x="381000" y="4720447"/>
            <a:ext cx="542925" cy="15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52" name="Rectangle 51"/>
          <p:cNvSpPr/>
          <p:nvPr/>
        </p:nvSpPr>
        <p:spPr>
          <a:xfrm>
            <a:off x="381000" y="4949047"/>
            <a:ext cx="539750" cy="1555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en-US" dirty="0" smtClean="0">
              <a:solidFill>
                <a:srgbClr val="FFFFFF"/>
              </a:solidFill>
            </a:endParaRPr>
          </a:p>
        </p:txBody>
      </p:sp>
      <p:sp>
        <p:nvSpPr>
          <p:cNvPr id="53" name="TextBox 81"/>
          <p:cNvSpPr txBox="1">
            <a:spLocks noChangeArrowheads="1"/>
          </p:cNvSpPr>
          <p:nvPr/>
        </p:nvSpPr>
        <p:spPr bwMode="auto">
          <a:xfrm>
            <a:off x="381000" y="4507722"/>
            <a:ext cx="12192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200" b="1" u="sng"/>
              <a:t>Key</a:t>
            </a:r>
          </a:p>
        </p:txBody>
      </p:sp>
      <p:sp>
        <p:nvSpPr>
          <p:cNvPr id="54" name="TextBox 82"/>
          <p:cNvSpPr txBox="1">
            <a:spLocks noChangeArrowheads="1"/>
          </p:cNvSpPr>
          <p:nvPr/>
        </p:nvSpPr>
        <p:spPr bwMode="auto">
          <a:xfrm>
            <a:off x="955675" y="4720447"/>
            <a:ext cx="207486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dirty="0"/>
              <a:t>Accepted </a:t>
            </a:r>
            <a:r>
              <a:rPr lang="en-US" altLang="en-US" sz="1000" dirty="0" smtClean="0"/>
              <a:t>Issuance Dates</a:t>
            </a:r>
            <a:endParaRPr lang="en-US" altLang="en-US" sz="1000" dirty="0"/>
          </a:p>
        </p:txBody>
      </p:sp>
      <p:sp>
        <p:nvSpPr>
          <p:cNvPr id="55" name="TextBox 83"/>
          <p:cNvSpPr txBox="1">
            <a:spLocks noChangeArrowheads="1"/>
          </p:cNvSpPr>
          <p:nvPr/>
        </p:nvSpPr>
        <p:spPr bwMode="auto">
          <a:xfrm>
            <a:off x="955675" y="4941110"/>
            <a:ext cx="207486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dirty="0"/>
              <a:t>Accepted </a:t>
            </a:r>
            <a:r>
              <a:rPr lang="en-US" altLang="en-US" sz="1000" dirty="0" smtClean="0"/>
              <a:t>Monitoring Period Dates</a:t>
            </a:r>
            <a:endParaRPr lang="en-US" altLang="en-US" sz="1000" dirty="0"/>
          </a:p>
        </p:txBody>
      </p:sp>
      <p:cxnSp>
        <p:nvCxnSpPr>
          <p:cNvPr id="56" name="Straight Connector 55"/>
          <p:cNvCxnSpPr/>
          <p:nvPr/>
        </p:nvCxnSpPr>
        <p:spPr>
          <a:xfrm>
            <a:off x="660400" y="5177647"/>
            <a:ext cx="0" cy="184150"/>
          </a:xfrm>
          <a:prstGeom prst="line">
            <a:avLst/>
          </a:prstGeom>
          <a:ln w="254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87"/>
          <p:cNvSpPr txBox="1">
            <a:spLocks noChangeArrowheads="1"/>
          </p:cNvSpPr>
          <p:nvPr/>
        </p:nvSpPr>
        <p:spPr bwMode="auto">
          <a:xfrm>
            <a:off x="955675" y="5204635"/>
            <a:ext cx="34607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dirty="0"/>
              <a:t>Auction </a:t>
            </a:r>
            <a:r>
              <a:rPr lang="en-US" altLang="en-US" sz="1000" dirty="0" smtClean="0"/>
              <a:t>Date</a:t>
            </a:r>
            <a:endParaRPr lang="en-US" altLang="en-US" sz="1000" dirty="0"/>
          </a:p>
        </p:txBody>
      </p:sp>
      <p:cxnSp>
        <p:nvCxnSpPr>
          <p:cNvPr id="58" name="Straight Connector 57"/>
          <p:cNvCxnSpPr/>
          <p:nvPr/>
        </p:nvCxnSpPr>
        <p:spPr>
          <a:xfrm>
            <a:off x="658813" y="5493560"/>
            <a:ext cx="0" cy="18256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89"/>
          <p:cNvSpPr txBox="1">
            <a:spLocks noChangeArrowheads="1"/>
          </p:cNvSpPr>
          <p:nvPr/>
        </p:nvSpPr>
        <p:spPr bwMode="auto">
          <a:xfrm>
            <a:off x="955675" y="5518960"/>
            <a:ext cx="3459163"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dirty="0"/>
              <a:t>Redemption </a:t>
            </a:r>
            <a:r>
              <a:rPr lang="en-US" altLang="en-US" sz="1000" dirty="0" smtClean="0"/>
              <a:t>Period Start</a:t>
            </a:r>
            <a:endParaRPr lang="en-US" altLang="en-US" sz="1000" dirty="0"/>
          </a:p>
        </p:txBody>
      </p:sp>
      <p:cxnSp>
        <p:nvCxnSpPr>
          <p:cNvPr id="60" name="Straight Connector 59"/>
          <p:cNvCxnSpPr/>
          <p:nvPr/>
        </p:nvCxnSpPr>
        <p:spPr>
          <a:xfrm>
            <a:off x="1905000" y="1288819"/>
            <a:ext cx="0" cy="27432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TextBox 91"/>
          <p:cNvSpPr txBox="1">
            <a:spLocks noChangeArrowheads="1"/>
          </p:cNvSpPr>
          <p:nvPr/>
        </p:nvSpPr>
        <p:spPr bwMode="auto">
          <a:xfrm rot="-1391903">
            <a:off x="1889125" y="869719"/>
            <a:ext cx="1231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September 15, 2014</a:t>
            </a:r>
            <a:r>
              <a:rPr lang="en-US" altLang="en-US" sz="900" b="1" dirty="0"/>
              <a:t>*</a:t>
            </a:r>
          </a:p>
        </p:txBody>
      </p:sp>
      <p:sp>
        <p:nvSpPr>
          <p:cNvPr id="62" name="TextBox 92"/>
          <p:cNvSpPr txBox="1">
            <a:spLocks noChangeArrowheads="1"/>
          </p:cNvSpPr>
          <p:nvPr/>
        </p:nvSpPr>
        <p:spPr bwMode="auto">
          <a:xfrm rot="-5400000">
            <a:off x="1979613" y="2633432"/>
            <a:ext cx="111283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en-US" altLang="en-US" sz="1000" b="1" dirty="0"/>
              <a:t>Auction </a:t>
            </a:r>
            <a:r>
              <a:rPr lang="en-US" altLang="en-US" sz="1000" b="1" dirty="0" smtClean="0"/>
              <a:t>Date</a:t>
            </a:r>
            <a:endParaRPr lang="en-US" altLang="en-US" sz="1000" b="1" dirty="0"/>
          </a:p>
        </p:txBody>
      </p:sp>
      <p:sp>
        <p:nvSpPr>
          <p:cNvPr id="63" name="TextBox 93"/>
          <p:cNvSpPr txBox="1">
            <a:spLocks noChangeArrowheads="1"/>
          </p:cNvSpPr>
          <p:nvPr/>
        </p:nvSpPr>
        <p:spPr bwMode="auto">
          <a:xfrm>
            <a:off x="958850" y="5792788"/>
            <a:ext cx="34607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dirty="0" smtClean="0"/>
              <a:t>Announcement </a:t>
            </a:r>
            <a:r>
              <a:rPr lang="en-US" altLang="en-US" sz="1000" dirty="0"/>
              <a:t>of the PAF on </a:t>
            </a:r>
            <a:r>
              <a:rPr lang="en-US" altLang="en-US" sz="1000" dirty="0" smtClean="0"/>
              <a:t>September 15, </a:t>
            </a:r>
            <a:r>
              <a:rPr lang="en-US" altLang="en-US" sz="1000" dirty="0"/>
              <a:t>2014</a:t>
            </a:r>
          </a:p>
        </p:txBody>
      </p:sp>
      <p:sp>
        <p:nvSpPr>
          <p:cNvPr id="64" name="TextBox 94"/>
          <p:cNvSpPr txBox="1">
            <a:spLocks noChangeArrowheads="1"/>
          </p:cNvSpPr>
          <p:nvPr/>
        </p:nvSpPr>
        <p:spPr bwMode="auto">
          <a:xfrm>
            <a:off x="627063" y="5792788"/>
            <a:ext cx="184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1000" b="1"/>
              <a:t>*</a:t>
            </a:r>
          </a:p>
        </p:txBody>
      </p:sp>
      <p:sp>
        <p:nvSpPr>
          <p:cNvPr id="65" name="TextBox 95"/>
          <p:cNvSpPr txBox="1">
            <a:spLocks noChangeArrowheads="1"/>
          </p:cNvSpPr>
          <p:nvPr/>
        </p:nvSpPr>
        <p:spPr bwMode="auto">
          <a:xfrm rot="-1248535">
            <a:off x="3534222" y="870716"/>
            <a:ext cx="151229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en-US" altLang="en-US" sz="900" b="1" dirty="0" smtClean="0"/>
              <a:t>September 30, 2016 </a:t>
            </a:r>
            <a:endParaRPr lang="en-US" altLang="en-US" sz="900" b="1" baseline="30000" dirty="0"/>
          </a:p>
        </p:txBody>
      </p:sp>
      <p:sp>
        <p:nvSpPr>
          <p:cNvPr id="76" name="TextBox 11277"/>
          <p:cNvSpPr txBox="1">
            <a:spLocks noChangeArrowheads="1"/>
          </p:cNvSpPr>
          <p:nvPr/>
        </p:nvSpPr>
        <p:spPr bwMode="auto">
          <a:xfrm>
            <a:off x="5531826" y="298450"/>
            <a:ext cx="3406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smtClean="0">
                <a:solidFill>
                  <a:srgbClr val="FF0000"/>
                </a:solidFill>
                <a:latin typeface="Arial Black" panose="020B0A04020102020204" pitchFamily="34" charset="0"/>
              </a:rPr>
              <a:t>DATES MAY VARY</a:t>
            </a:r>
          </a:p>
          <a:p>
            <a:pPr algn="ctr" eaLnBrk="1" hangingPunct="1">
              <a:spcBef>
                <a:spcPct val="0"/>
              </a:spcBef>
              <a:buFontTx/>
              <a:buNone/>
            </a:pPr>
            <a:r>
              <a:rPr lang="en-US" altLang="en-US" sz="1200" b="1" dirty="0" smtClean="0">
                <a:solidFill>
                  <a:srgbClr val="FF0000"/>
                </a:solidFill>
                <a:latin typeface="Arial Black" panose="020B0A04020102020204" pitchFamily="34" charset="0"/>
              </a:rPr>
              <a:t>SEE ELIGIBILITY RULES</a:t>
            </a:r>
          </a:p>
        </p:txBody>
      </p:sp>
    </p:spTree>
    <p:extLst>
      <p:ext uri="{BB962C8B-B14F-4D97-AF65-F5344CB8AC3E}">
        <p14:creationId xmlns:p14="http://schemas.microsoft.com/office/powerpoint/2010/main" val="8577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7896225" cy="469900"/>
          </a:xfrm>
          <a:prstGeom prst="rect">
            <a:avLst/>
          </a:prstGeom>
        </p:spPr>
        <p:txBody>
          <a:bodyPr/>
          <a:lstStyle>
            <a:lvl1pPr algn="l" defTabSz="914186" rtl="0" eaLnBrk="1" latinLnBrk="0" hangingPunct="1">
              <a:spcBef>
                <a:spcPct val="0"/>
              </a:spcBef>
              <a:buNone/>
              <a:defRPr sz="2500" kern="1200">
                <a:solidFill>
                  <a:schemeClr val="tx2"/>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cs typeface="Calibri" pitchFamily="34" charset="0"/>
              </a:rPr>
              <a:t>How the auction will work (1 of 3): pre-auction steps</a:t>
            </a:r>
            <a:endParaRPr lang="en-US" dirty="0">
              <a:effectLst>
                <a:outerShdw blurRad="38100" dist="38100" dir="2700000" algn="tl">
                  <a:srgbClr val="000000">
                    <a:alpha val="43137"/>
                  </a:srgbClr>
                </a:outerShdw>
              </a:effectLst>
              <a:cs typeface="Calibri" pitchFamily="34" charset="0"/>
            </a:endParaRPr>
          </a:p>
        </p:txBody>
      </p:sp>
      <p:sp>
        <p:nvSpPr>
          <p:cNvPr id="47" name="Rectangle 46"/>
          <p:cNvSpPr/>
          <p:nvPr/>
        </p:nvSpPr>
        <p:spPr>
          <a:xfrm>
            <a:off x="4840288" y="3505200"/>
            <a:ext cx="4003675" cy="3200400"/>
          </a:xfrm>
          <a:prstGeom prst="rect">
            <a:avLst/>
          </a:prstGeom>
        </p:spPr>
        <p:txBody>
          <a:bodyPr/>
          <a:lstStyle/>
          <a:p>
            <a:pPr marL="457200" indent="-457200" eaLnBrk="1" fontAlgn="auto" hangingPunct="1">
              <a:spcBef>
                <a:spcPts val="0"/>
              </a:spcBef>
              <a:spcAft>
                <a:spcPts val="0"/>
              </a:spcAft>
              <a:buFont typeface="Wingdings" pitchFamily="2" charset="2"/>
              <a:buChar char="§"/>
              <a:defRPr/>
            </a:pPr>
            <a:endParaRPr lang="en-US" sz="1100" dirty="0">
              <a:solidFill>
                <a:schemeClr val="tx2"/>
              </a:solidFill>
              <a:latin typeface="+mn-lt"/>
              <a:cs typeface="+mn-cs"/>
            </a:endParaRPr>
          </a:p>
          <a:p>
            <a:pPr eaLnBrk="1" fontAlgn="auto" hangingPunct="1">
              <a:spcBef>
                <a:spcPts val="0"/>
              </a:spcBef>
              <a:spcAft>
                <a:spcPts val="0"/>
              </a:spcAft>
              <a:defRPr/>
            </a:pPr>
            <a:endParaRPr lang="en-US" sz="1100" dirty="0">
              <a:solidFill>
                <a:schemeClr val="tx2"/>
              </a:solidFill>
              <a:latin typeface="+mn-lt"/>
              <a:cs typeface="+mn-cs"/>
            </a:endParaRPr>
          </a:p>
        </p:txBody>
      </p:sp>
      <p:sp>
        <p:nvSpPr>
          <p:cNvPr id="59" name="Rectangle 58"/>
          <p:cNvSpPr/>
          <p:nvPr/>
        </p:nvSpPr>
        <p:spPr>
          <a:xfrm>
            <a:off x="4800600" y="1312863"/>
            <a:ext cx="4159250" cy="309562"/>
          </a:xfrm>
          <a:prstGeom prst="rect">
            <a:avLst/>
          </a:prstGeom>
        </p:spPr>
        <p:txBody>
          <a:bodyPr lIns="0" tIns="0" rIns="0" bIns="0"/>
          <a:lstStyle/>
          <a:p>
            <a:pPr marL="228600" indent="-228600" eaLnBrk="1" fontAlgn="auto" hangingPunct="1">
              <a:spcBef>
                <a:spcPts val="0"/>
              </a:spcBef>
              <a:spcAft>
                <a:spcPts val="0"/>
              </a:spcAft>
              <a:buFont typeface="Arial" panose="020B0604020202020204" pitchFamily="34" charset="0"/>
              <a:buChar char="•"/>
              <a:defRPr/>
            </a:pPr>
            <a:endParaRPr lang="en-US" sz="1200" dirty="0">
              <a:latin typeface="+mn-lt"/>
              <a:cs typeface="+mn-cs"/>
            </a:endParaRPr>
          </a:p>
        </p:txBody>
      </p:sp>
      <p:sp>
        <p:nvSpPr>
          <p:cNvPr id="50" name="Rectangle 49"/>
          <p:cNvSpPr>
            <a:spLocks noChangeArrowheads="1"/>
          </p:cNvSpPr>
          <p:nvPr/>
        </p:nvSpPr>
        <p:spPr bwMode="auto">
          <a:xfrm>
            <a:off x="4800600" y="1716088"/>
            <a:ext cx="41592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
        <p:nvSpPr>
          <p:cNvPr id="51" name="Rectangle 50"/>
          <p:cNvSpPr>
            <a:spLocks noChangeArrowheads="1"/>
          </p:cNvSpPr>
          <p:nvPr/>
        </p:nvSpPr>
        <p:spPr bwMode="auto">
          <a:xfrm>
            <a:off x="641349" y="1143000"/>
            <a:ext cx="77120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pPr>
            <a:r>
              <a:rPr lang="en-US" altLang="en-US" sz="1600" dirty="0"/>
              <a:t>PAF </a:t>
            </a:r>
            <a:r>
              <a:rPr lang="en-US" altLang="en-US" sz="1600" dirty="0" smtClean="0"/>
              <a:t>engaged </a:t>
            </a:r>
            <a:r>
              <a:rPr lang="en-US" altLang="en-US" sz="1600" dirty="0"/>
              <a:t>in global marketing campaign to ensure that a diverse set of firms are made </a:t>
            </a:r>
            <a:r>
              <a:rPr lang="en-US" altLang="en-US" sz="1600" dirty="0" smtClean="0"/>
              <a:t>aware</a:t>
            </a:r>
          </a:p>
          <a:p>
            <a:pPr eaLnBrk="1" hangingPunct="1">
              <a:spcBef>
                <a:spcPct val="0"/>
              </a:spcBef>
              <a:buFont typeface="+mj-lt"/>
              <a:buAutoNum type="arabicPeriod"/>
            </a:pPr>
            <a:endParaRPr lang="en-US" sz="1600" dirty="0" smtClean="0">
              <a:cs typeface="Arial" charset="0"/>
            </a:endParaRPr>
          </a:p>
          <a:p>
            <a:pPr eaLnBrk="1" hangingPunct="1">
              <a:spcBef>
                <a:spcPct val="0"/>
              </a:spcBef>
              <a:buFont typeface="+mj-lt"/>
              <a:buAutoNum type="arabicPeriod"/>
            </a:pPr>
            <a:r>
              <a:rPr lang="en-US" sz="1600" dirty="0" smtClean="0">
                <a:cs typeface="Arial" charset="0"/>
              </a:rPr>
              <a:t>PAF announced </a:t>
            </a:r>
            <a:r>
              <a:rPr lang="en-US" sz="1600" dirty="0">
                <a:cs typeface="Arial" charset="0"/>
              </a:rPr>
              <a:t>transparent and objective criteria for eligible emission </a:t>
            </a:r>
            <a:r>
              <a:rPr lang="en-US" sz="1600" dirty="0" smtClean="0">
                <a:cs typeface="Arial" charset="0"/>
              </a:rPr>
              <a:t>reductions</a:t>
            </a:r>
          </a:p>
          <a:p>
            <a:pPr eaLnBrk="1" hangingPunct="1">
              <a:spcBef>
                <a:spcPct val="0"/>
              </a:spcBef>
              <a:buFont typeface="+mj-lt"/>
              <a:buAutoNum type="arabicPeriod"/>
            </a:pPr>
            <a:endParaRPr lang="en-US" altLang="en-US" sz="1600" dirty="0" smtClean="0"/>
          </a:p>
          <a:p>
            <a:pPr eaLnBrk="1" hangingPunct="1">
              <a:spcBef>
                <a:spcPct val="0"/>
              </a:spcBef>
              <a:buFont typeface="+mj-lt"/>
              <a:buAutoNum type="arabicPeriod"/>
            </a:pPr>
            <a:r>
              <a:rPr lang="en-US" altLang="en-US" sz="1600" dirty="0" smtClean="0"/>
              <a:t>The PAF announces the </a:t>
            </a:r>
            <a:r>
              <a:rPr lang="en-US" altLang="en-US" sz="1600" dirty="0"/>
              <a:t>option premium for all put options </a:t>
            </a:r>
            <a:r>
              <a:rPr lang="en-US" altLang="en-US" sz="1600" dirty="0" smtClean="0"/>
              <a:t>($0.30 </a:t>
            </a:r>
            <a:r>
              <a:rPr lang="en-US" altLang="en-US" sz="1600" dirty="0"/>
              <a:t>per ton) – this is the amount winners will need to pay up-front to purchase the option; losers owe </a:t>
            </a:r>
            <a:r>
              <a:rPr lang="en-US" altLang="en-US" sz="1600" dirty="0" smtClean="0"/>
              <a:t>nothing</a:t>
            </a:r>
          </a:p>
          <a:p>
            <a:pPr eaLnBrk="1" hangingPunct="1">
              <a:spcBef>
                <a:spcPct val="0"/>
              </a:spcBef>
              <a:buFont typeface="+mj-lt"/>
              <a:buAutoNum type="arabicPeriod"/>
            </a:pPr>
            <a:endParaRPr lang="en-US" altLang="en-US" sz="1600" dirty="0" smtClean="0"/>
          </a:p>
          <a:p>
            <a:pPr eaLnBrk="1" hangingPunct="1">
              <a:spcBef>
                <a:spcPct val="0"/>
              </a:spcBef>
              <a:buFont typeface="+mj-lt"/>
              <a:buAutoNum type="arabicPeriod"/>
            </a:pPr>
            <a:r>
              <a:rPr lang="en-US" altLang="en-US" sz="1600" dirty="0" smtClean="0"/>
              <a:t>Bidders </a:t>
            </a:r>
            <a:r>
              <a:rPr lang="en-US" altLang="en-US" sz="1600" dirty="0"/>
              <a:t>announce their intention to participate, place a fully refundable deposit in order to indicate the maximum [value/volume] they are willing to purchase in the auction (e.g., 20</a:t>
            </a:r>
            <a:r>
              <a:rPr lang="en-US" altLang="en-US" sz="1600" dirty="0" smtClean="0"/>
              <a:t>%).</a:t>
            </a:r>
          </a:p>
          <a:p>
            <a:pPr eaLnBrk="1" hangingPunct="1">
              <a:spcBef>
                <a:spcPct val="0"/>
              </a:spcBef>
              <a:buFont typeface="+mj-lt"/>
              <a:buAutoNum type="arabicPeriod"/>
            </a:pPr>
            <a:endParaRPr lang="en-US" altLang="en-US" sz="1600" dirty="0" smtClean="0"/>
          </a:p>
          <a:p>
            <a:pPr eaLnBrk="1" hangingPunct="1">
              <a:spcBef>
                <a:spcPct val="0"/>
              </a:spcBef>
              <a:buFont typeface="+mj-lt"/>
              <a:buAutoNum type="arabicPeriod"/>
            </a:pPr>
            <a:r>
              <a:rPr lang="en-US" altLang="en-US" sz="1600" dirty="0" smtClean="0"/>
              <a:t>Bidders </a:t>
            </a:r>
            <a:r>
              <a:rPr lang="en-US" altLang="en-US" sz="1600" dirty="0"/>
              <a:t>undergo World Bank Integrity Due Diligence  </a:t>
            </a:r>
            <a:r>
              <a:rPr lang="en-US" altLang="en-US" sz="1600" dirty="0" smtClean="0"/>
              <a:t>screening</a:t>
            </a:r>
          </a:p>
          <a:p>
            <a:pPr eaLnBrk="1" hangingPunct="1">
              <a:spcBef>
                <a:spcPct val="0"/>
              </a:spcBef>
              <a:buFont typeface="+mj-lt"/>
              <a:buAutoNum type="arabicPeriod"/>
            </a:pPr>
            <a:endParaRPr lang="en-US" altLang="en-US" sz="1600" dirty="0" smtClean="0"/>
          </a:p>
          <a:p>
            <a:pPr eaLnBrk="1" hangingPunct="1">
              <a:spcBef>
                <a:spcPct val="0"/>
              </a:spcBef>
              <a:buFont typeface="+mj-lt"/>
              <a:buAutoNum type="arabicPeriod"/>
            </a:pPr>
            <a:r>
              <a:rPr lang="en-US" altLang="en-US" sz="1600" dirty="0" smtClean="0"/>
              <a:t>Training </a:t>
            </a:r>
            <a:r>
              <a:rPr lang="en-US" altLang="en-US" sz="1600" dirty="0"/>
              <a:t>for bidders on the auction rules and online platform </a:t>
            </a:r>
            <a:endParaRPr lang="en-US" altLang="en-US" sz="1600" dirty="0" smtClean="0"/>
          </a:p>
          <a:p>
            <a:pPr eaLnBrk="1" hangingPunct="1">
              <a:spcBef>
                <a:spcPct val="0"/>
              </a:spcBef>
              <a:buFont typeface="+mj-lt"/>
              <a:buAutoNum type="arabicPeriod"/>
            </a:pPr>
            <a:endParaRPr lang="en-US" altLang="en-US" sz="1600" dirty="0" smtClean="0"/>
          </a:p>
          <a:p>
            <a:pPr eaLnBrk="1" hangingPunct="1">
              <a:spcBef>
                <a:spcPct val="0"/>
              </a:spcBef>
              <a:buFont typeface="+mj-lt"/>
              <a:buAutoNum type="arabicPeriod"/>
            </a:pPr>
            <a:r>
              <a:rPr lang="en-US" altLang="en-US" sz="1600" dirty="0" smtClean="0"/>
              <a:t>The </a:t>
            </a:r>
            <a:r>
              <a:rPr lang="en-US" altLang="en-US" sz="1600" dirty="0"/>
              <a:t>PAF sets a reserve price which is the auction starting price</a:t>
            </a:r>
          </a:p>
          <a:p>
            <a:pPr eaLnBrk="1" hangingPunct="1">
              <a:spcBef>
                <a:spcPct val="0"/>
              </a:spcBef>
              <a:buFont typeface="+mj-lt"/>
              <a:buAutoNum type="arabicPeriod"/>
            </a:pPr>
            <a:endParaRPr lang="en-US" altLang="en-US" sz="1600" dirty="0"/>
          </a:p>
          <a:p>
            <a:pPr eaLnBrk="1" hangingPunct="1">
              <a:spcBef>
                <a:spcPct val="0"/>
              </a:spcBef>
              <a:buFont typeface="+mj-lt"/>
              <a:buAutoNum type="arabicPeriod"/>
            </a:pPr>
            <a:endParaRPr lang="en-US" altLang="en-US" sz="1600" dirty="0"/>
          </a:p>
          <a:p>
            <a:pPr eaLnBrk="1" hangingPunct="1">
              <a:spcBef>
                <a:spcPct val="0"/>
              </a:spcBef>
              <a:buFont typeface="+mj-lt"/>
              <a:buAutoNum type="arabicPeriod"/>
            </a:pPr>
            <a:endParaRPr lang="en-US" altLang="en-US" sz="1600" dirty="0"/>
          </a:p>
          <a:p>
            <a:pPr eaLnBrk="1" hangingPunct="1">
              <a:spcBef>
                <a:spcPct val="0"/>
              </a:spcBef>
              <a:buFont typeface="+mj-lt"/>
              <a:buAutoNum type="arabicPeriod"/>
            </a:pPr>
            <a:endParaRPr lang="en-US" altLang="en-US" sz="1600" dirty="0"/>
          </a:p>
          <a:p>
            <a:pPr eaLnBrk="1" hangingPunct="1">
              <a:spcBef>
                <a:spcPct val="0"/>
              </a:spcBef>
              <a:buFont typeface="+mj-lt"/>
              <a:buAutoNum type="arabicPeriod"/>
            </a:pPr>
            <a:endParaRPr lang="en-US" sz="1600" dirty="0"/>
          </a:p>
          <a:p>
            <a:pPr eaLnBrk="1" hangingPunct="1">
              <a:spcBef>
                <a:spcPct val="0"/>
              </a:spcBef>
              <a:buFont typeface="+mj-lt"/>
              <a:buAutoNum type="arabicPeriod"/>
            </a:pPr>
            <a:endParaRPr lang="en-US" altLang="en-US" sz="1600" dirty="0"/>
          </a:p>
        </p:txBody>
      </p:sp>
      <p:sp>
        <p:nvSpPr>
          <p:cNvPr id="52" name="Rectangle 51"/>
          <p:cNvSpPr>
            <a:spLocks noChangeArrowheads="1"/>
          </p:cNvSpPr>
          <p:nvPr/>
        </p:nvSpPr>
        <p:spPr bwMode="auto">
          <a:xfrm>
            <a:off x="4800600" y="2311400"/>
            <a:ext cx="4159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
        <p:nvSpPr>
          <p:cNvPr id="53" name="Rectangle 52"/>
          <p:cNvSpPr>
            <a:spLocks noChangeArrowheads="1"/>
          </p:cNvSpPr>
          <p:nvPr/>
        </p:nvSpPr>
        <p:spPr bwMode="auto">
          <a:xfrm>
            <a:off x="4800600" y="2908300"/>
            <a:ext cx="4159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
        <p:nvSpPr>
          <p:cNvPr id="54" name="Rectangle 53"/>
          <p:cNvSpPr>
            <a:spLocks noChangeArrowheads="1"/>
          </p:cNvSpPr>
          <p:nvPr/>
        </p:nvSpPr>
        <p:spPr bwMode="auto">
          <a:xfrm>
            <a:off x="4800600" y="3186113"/>
            <a:ext cx="41592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
        <p:nvSpPr>
          <p:cNvPr id="55" name="Rectangle 54"/>
          <p:cNvSpPr>
            <a:spLocks noChangeArrowheads="1"/>
          </p:cNvSpPr>
          <p:nvPr/>
        </p:nvSpPr>
        <p:spPr bwMode="auto">
          <a:xfrm>
            <a:off x="4800600" y="3462338"/>
            <a:ext cx="41592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100" dirty="0"/>
          </a:p>
        </p:txBody>
      </p:sp>
    </p:spTree>
    <p:extLst>
      <p:ext uri="{BB962C8B-B14F-4D97-AF65-F5344CB8AC3E}">
        <p14:creationId xmlns:p14="http://schemas.microsoft.com/office/powerpoint/2010/main" val="2964437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nodePh="1">
                                  <p:stCondLst>
                                    <p:cond delay="250"/>
                                  </p:stCondLst>
                                  <p:endCondLst>
                                    <p:cond evt="begin" delay="0">
                                      <p:tn val="7"/>
                                    </p:cond>
                                  </p:endCondLst>
                                  <p:childTnLst>
                                    <p:set>
                                      <p:cBhvr>
                                        <p:cTn id="8" dur="1" fill="hold">
                                          <p:stCondLst>
                                            <p:cond delay="249"/>
                                          </p:stCondLst>
                                        </p:cTn>
                                        <p:tgtEl>
                                          <p:spTgt spid="59"/>
                                        </p:tgtEl>
                                        <p:attrNameLst>
                                          <p:attrName>style.visibility</p:attrName>
                                        </p:attrNameLst>
                                      </p:cBhvr>
                                      <p:to>
                                        <p:strVal val="visible"/>
                                      </p:to>
                                    </p:set>
                                  </p:childTnLst>
                                </p:cTn>
                              </p:par>
                              <p:par>
                                <p:cTn id="9" presetID="1" presetClass="entr" presetSubtype="0" fill="hold" grpId="0" nodeType="withEffect" nodePh="1">
                                  <p:stCondLst>
                                    <p:cond delay="500"/>
                                  </p:stCondLst>
                                  <p:endCondLst>
                                    <p:cond evt="begin" delay="0">
                                      <p:tn val="9"/>
                                    </p:cond>
                                  </p:endCondLst>
                                  <p:childTnLst>
                                    <p:set>
                                      <p:cBhvr>
                                        <p:cTn id="10" dur="1" fill="hold">
                                          <p:stCondLst>
                                            <p:cond delay="499"/>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nodePh="1">
                                  <p:stCondLst>
                                    <p:cond delay="250"/>
                                  </p:stCondLst>
                                  <p:endCondLst>
                                    <p:cond evt="begin" delay="0">
                                      <p:tn val="23"/>
                                    </p:cond>
                                  </p:endCondLst>
                                  <p:childTnLst>
                                    <p:set>
                                      <p:cBhvr>
                                        <p:cTn id="24" dur="1" fill="hold">
                                          <p:stCondLst>
                                            <p:cond delay="24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6241</TotalTime>
  <Words>1539</Words>
  <Application>Microsoft Office PowerPoint</Application>
  <PresentationFormat>On-screen Show (4:3)</PresentationFormat>
  <Paragraphs>223</Paragraphs>
  <Slides>15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Arial Black</vt:lpstr>
      <vt:lpstr>Calibri</vt:lpstr>
      <vt:lpstr>Wingdings</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Cantor</dc:creator>
  <cp:lastModifiedBy>Scott Cantor</cp:lastModifiedBy>
  <cp:revision>213</cp:revision>
  <cp:lastPrinted>2014-09-17T14:34:19Z</cp:lastPrinted>
  <dcterms:created xsi:type="dcterms:W3CDTF">2014-04-29T23:36:49Z</dcterms:created>
  <dcterms:modified xsi:type="dcterms:W3CDTF">2015-03-31T12:09:36Z</dcterms:modified>
</cp:coreProperties>
</file>